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77"/>
  </p:notesMasterIdLst>
  <p:handoutMasterIdLst>
    <p:handoutMasterId r:id="rId78"/>
  </p:handoutMasterIdLst>
  <p:sldIdLst>
    <p:sldId id="266" r:id="rId2"/>
    <p:sldId id="295" r:id="rId3"/>
    <p:sldId id="344" r:id="rId4"/>
    <p:sldId id="270" r:id="rId5"/>
    <p:sldId id="327" r:id="rId6"/>
    <p:sldId id="332" r:id="rId7"/>
    <p:sldId id="328" r:id="rId8"/>
    <p:sldId id="333" r:id="rId9"/>
    <p:sldId id="329" r:id="rId10"/>
    <p:sldId id="330" r:id="rId11"/>
    <p:sldId id="340" r:id="rId12"/>
    <p:sldId id="334" r:id="rId13"/>
    <p:sldId id="336" r:id="rId14"/>
    <p:sldId id="337" r:id="rId15"/>
    <p:sldId id="338" r:id="rId16"/>
    <p:sldId id="283" r:id="rId17"/>
    <p:sldId id="269" r:id="rId18"/>
    <p:sldId id="279" r:id="rId19"/>
    <p:sldId id="275" r:id="rId20"/>
    <p:sldId id="346" r:id="rId21"/>
    <p:sldId id="324" r:id="rId22"/>
    <p:sldId id="325" r:id="rId23"/>
    <p:sldId id="326" r:id="rId24"/>
    <p:sldId id="347" r:id="rId25"/>
    <p:sldId id="276" r:id="rId26"/>
    <p:sldId id="288" r:id="rId27"/>
    <p:sldId id="287" r:id="rId28"/>
    <p:sldId id="289" r:id="rId29"/>
    <p:sldId id="284" r:id="rId30"/>
    <p:sldId id="298" r:id="rId31"/>
    <p:sldId id="299" r:id="rId32"/>
    <p:sldId id="285" r:id="rId33"/>
    <p:sldId id="280" r:id="rId34"/>
    <p:sldId id="278" r:id="rId35"/>
    <p:sldId id="317" r:id="rId36"/>
    <p:sldId id="291" r:id="rId37"/>
    <p:sldId id="304" r:id="rId38"/>
    <p:sldId id="305" r:id="rId39"/>
    <p:sldId id="292" r:id="rId40"/>
    <p:sldId id="306" r:id="rId41"/>
    <p:sldId id="281" r:id="rId42"/>
    <p:sldId id="268" r:id="rId43"/>
    <p:sldId id="267" r:id="rId44"/>
    <p:sldId id="282" r:id="rId45"/>
    <p:sldId id="293" r:id="rId46"/>
    <p:sldId id="307" r:id="rId47"/>
    <p:sldId id="277" r:id="rId48"/>
    <p:sldId id="341" r:id="rId49"/>
    <p:sldId id="342" r:id="rId50"/>
    <p:sldId id="290" r:id="rId51"/>
    <p:sldId id="316" r:id="rId52"/>
    <p:sldId id="300" r:id="rId53"/>
    <p:sldId id="303" r:id="rId54"/>
    <p:sldId id="301" r:id="rId55"/>
    <p:sldId id="286" r:id="rId56"/>
    <p:sldId id="297" r:id="rId57"/>
    <p:sldId id="296" r:id="rId58"/>
    <p:sldId id="272" r:id="rId59"/>
    <p:sldId id="323" r:id="rId60"/>
    <p:sldId id="308" r:id="rId61"/>
    <p:sldId id="309" r:id="rId62"/>
    <p:sldId id="310" r:id="rId63"/>
    <p:sldId id="311" r:id="rId64"/>
    <p:sldId id="312" r:id="rId65"/>
    <p:sldId id="313" r:id="rId66"/>
    <p:sldId id="314" r:id="rId67"/>
    <p:sldId id="320" r:id="rId68"/>
    <p:sldId id="315" r:id="rId69"/>
    <p:sldId id="343" r:id="rId70"/>
    <p:sldId id="345" r:id="rId71"/>
    <p:sldId id="318" r:id="rId72"/>
    <p:sldId id="322" r:id="rId73"/>
    <p:sldId id="319" r:id="rId74"/>
    <p:sldId id="321" r:id="rId75"/>
    <p:sldId id="271" r:id="rId76"/>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0" autoAdjust="0"/>
    <p:restoredTop sz="95108" autoAdjust="0"/>
  </p:normalViewPr>
  <p:slideViewPr>
    <p:cSldViewPr>
      <p:cViewPr>
        <p:scale>
          <a:sx n="100" d="100"/>
          <a:sy n="100" d="100"/>
        </p:scale>
        <p:origin x="-1146" y="216"/>
      </p:cViewPr>
      <p:guideLst>
        <p:guide orient="horz" pos="2160"/>
        <p:guide pos="2880"/>
      </p:guideLst>
    </p:cSldViewPr>
  </p:slideViewPr>
  <p:outlineViewPr>
    <p:cViewPr>
      <p:scale>
        <a:sx n="33" d="100"/>
        <a:sy n="33" d="100"/>
      </p:scale>
      <p:origin x="48" y="1374"/>
    </p:cViewPr>
  </p:outlineViewPr>
  <p:notesTextViewPr>
    <p:cViewPr>
      <p:scale>
        <a:sx n="100" d="100"/>
        <a:sy n="100" d="100"/>
      </p:scale>
      <p:origin x="0" y="0"/>
    </p:cViewPr>
  </p:notesTextViewPr>
  <p:notesViewPr>
    <p:cSldViewPr>
      <p:cViewPr>
        <p:scale>
          <a:sx n="100" d="100"/>
          <a:sy n="100" d="100"/>
        </p:scale>
        <p:origin x="-1542" y="3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E7D018D-748F-47BF-843A-40349A141CAC}" type="datetimeFigureOut">
              <a:rPr lang="en-US" smtClean="0"/>
              <a:pPr/>
              <a:t>2/18/2013</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04AC5213-BACC-41AB-9B61-B40CF6C5296E}" type="slidenum">
              <a:rPr lang="en-US" smtClean="0"/>
              <a:pPr/>
              <a:t>‹#›</a:t>
            </a:fld>
            <a:endParaRPr lang="en-US" dirty="0"/>
          </a:p>
        </p:txBody>
      </p:sp>
    </p:spTree>
    <p:extLst>
      <p:ext uri="{BB962C8B-B14F-4D97-AF65-F5344CB8AC3E}">
        <p14:creationId xmlns:p14="http://schemas.microsoft.com/office/powerpoint/2010/main" val="3707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23E9B8FB-2ABD-42C9-A6DA-A6789EAF441D}" type="datetimeFigureOut">
              <a:rPr lang="en-US" smtClean="0"/>
              <a:pPr/>
              <a:t>2/18/2013</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BE2A7042-DEED-4AA1-9E89-4A16B2572577}" type="slidenum">
              <a:rPr lang="en-US" smtClean="0"/>
              <a:pPr/>
              <a:t>‹#›</a:t>
            </a:fld>
            <a:endParaRPr lang="en-US" dirty="0"/>
          </a:p>
        </p:txBody>
      </p:sp>
    </p:spTree>
    <p:extLst>
      <p:ext uri="{BB962C8B-B14F-4D97-AF65-F5344CB8AC3E}">
        <p14:creationId xmlns:p14="http://schemas.microsoft.com/office/powerpoint/2010/main" val="378658747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grammar.about.com/od/mo/g/narratorterm.htm"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grammar.about.com/od/e/g/ethopoeiaterm.htm" TargetMode="External"/><Relationship Id="rId5" Type="http://schemas.openxmlformats.org/officeDocument/2006/relationships/hyperlink" Target="http://grammar.about.com/od/il/g/identiterm.htm" TargetMode="External"/><Relationship Id="rId4" Type="http://schemas.openxmlformats.org/officeDocument/2006/relationships/hyperlink" Target="http://grammar.about.com/od/pq/g/povterm.ht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smtClean="0"/>
              <a:t>Introduce myself</a:t>
            </a:r>
          </a:p>
          <a:p>
            <a:pPr marL="171450" indent="-171450">
              <a:buFont typeface="Arial" pitchFamily="34" charset="0"/>
              <a:buChar char="•"/>
            </a:pPr>
            <a:r>
              <a:rPr lang="en-US" dirty="0" smtClean="0"/>
              <a:t>My credentials </a:t>
            </a:r>
          </a:p>
          <a:p>
            <a:pPr marL="171450" indent="-171450">
              <a:buFont typeface="Arial" pitchFamily="34" charset="0"/>
              <a:buChar char="•"/>
            </a:pPr>
            <a:r>
              <a:rPr lang="en-US" dirty="0" smtClean="0"/>
              <a:t>Refer to Quote</a:t>
            </a:r>
          </a:p>
          <a:p>
            <a:pPr lvl="1"/>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Note: Organizational structures are presented prior to introductions and conclusions so the students will have a working draft from which they can write the introductions and conclusions. Students often need the body of the paper drafted before they can apply a variety of introduction or conclusion strategies.</a:t>
            </a:r>
          </a:p>
          <a:p>
            <a:endParaRPr lang="en-US" dirty="0" smtClean="0"/>
          </a:p>
          <a:p>
            <a:r>
              <a:rPr lang="en-US" dirty="0" smtClean="0"/>
              <a:t>Each of the six lessons includes transitional phrases that target the different organizational structures. In the document folder, you will find a page with all of the transitions listed (transitional phrases.doc).  You may want to duplicate it for your students.</a:t>
            </a:r>
          </a:p>
          <a:p>
            <a:endParaRPr lang="en-US" dirty="0" smtClean="0"/>
          </a:p>
          <a:p>
            <a:r>
              <a:rPr lang="en-US" dirty="0" smtClean="0"/>
              <a:t>You will note that these structures are taught as writing lessons, rather than activities. Feel free to adapt the amount of writing that is done; students could revise one paper, they could write paragraphs, or these lessons could be interspersed throughout the year. If students don’t understand a particular strategy, the lesson will need to be extended or repeated.</a:t>
            </a:r>
          </a:p>
          <a:p>
            <a:endParaRPr lang="en-US" dirty="0" smtClean="0"/>
          </a:p>
          <a:p>
            <a:r>
              <a:rPr lang="en-US" dirty="0" smtClean="0"/>
              <a:t>The six structures that are presented are not all-inclusive. They are suggestions based on some of the structures that have been successfully used on the WASL. Structures are often used in combination. They are not intended to be mandated or formulaic patterns.</a:t>
            </a:r>
          </a:p>
          <a:p>
            <a:endParaRPr lang="en-US" dirty="0" smtClean="0"/>
          </a:p>
          <a:p>
            <a:r>
              <a:rPr lang="en-US" dirty="0" smtClean="0"/>
              <a:t>Students should have many options so that they may select an appropriate organizational structure for a specific purpose.</a:t>
            </a:r>
          </a:p>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12</a:t>
            </a:fld>
            <a:endParaRPr lang="en-US" dirty="0"/>
          </a:p>
        </p:txBody>
      </p:sp>
    </p:spTree>
    <p:extLst>
      <p:ext uri="{BB962C8B-B14F-4D97-AF65-F5344CB8AC3E}">
        <p14:creationId xmlns:p14="http://schemas.microsoft.com/office/powerpoint/2010/main" val="465468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dirty="0" smtClean="0"/>
              <a:t>Draft</a:t>
            </a:r>
          </a:p>
        </p:txBody>
      </p:sp>
      <p:sp>
        <p:nvSpPr>
          <p:cNvPr id="2324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8E82E80F-EF1E-42B5-97C8-60E9E35DB9A9}" type="slidenum">
              <a:rPr lang="en-US" smtClean="0"/>
              <a:pPr/>
              <a:t>13</a:t>
            </a:fld>
            <a:endParaRPr lang="en-US" dirty="0" smtClean="0"/>
          </a:p>
        </p:txBody>
      </p:sp>
      <p:sp>
        <p:nvSpPr>
          <p:cNvPr id="232452" name="Rectangle 2"/>
          <p:cNvSpPr>
            <a:spLocks noGrp="1" noRot="1" noChangeAspect="1" noChangeArrowheads="1" noTextEdit="1"/>
          </p:cNvSpPr>
          <p:nvPr>
            <p:ph type="sldImg"/>
          </p:nvPr>
        </p:nvSpPr>
        <p:spPr>
          <a:ln/>
        </p:spPr>
      </p:sp>
      <p:sp>
        <p:nvSpPr>
          <p:cNvPr id="2324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dirty="0" smtClean="0"/>
              <a:t>Organization in persuasive writing  (3 slides)</a:t>
            </a:r>
          </a:p>
          <a:p>
            <a:pPr marL="228600" indent="-228600" eaLnBrk="1" hangingPunct="1"/>
            <a:r>
              <a:rPr lang="en-US" dirty="0" smtClean="0"/>
              <a:t>Definitions for each of the structure types are on the presentation slides and in the document folder (</a:t>
            </a:r>
            <a:r>
              <a:rPr lang="en-US" i="1" dirty="0" smtClean="0">
                <a:solidFill>
                  <a:srgbClr val="000000"/>
                </a:solidFill>
                <a:latin typeface="Lucida Grande" charset="0"/>
              </a:rPr>
              <a:t>Org Structures def.doc</a:t>
            </a:r>
            <a:r>
              <a:rPr lang="en-US" dirty="0" smtClean="0">
                <a:solidFill>
                  <a:srgbClr val="000000"/>
                </a:solidFill>
                <a:latin typeface="Lucida Grande" charset="0"/>
              </a:rPr>
              <a:t>)</a:t>
            </a:r>
            <a:r>
              <a:rPr lang="en-US" dirty="0" smtClean="0"/>
              <a:t>.  </a:t>
            </a:r>
            <a:endParaRPr lang="en-US" b="1" dirty="0" smtClean="0"/>
          </a:p>
          <a:p>
            <a:pPr marL="228600" indent="-228600" eaLnBrk="1" hangingPunct="1"/>
            <a:r>
              <a:rPr lang="en-US" b="1" dirty="0" smtClean="0"/>
              <a:t>Provide students with hard copies of structures, or, you could display the samples provided on a document camera and have students take notes.</a:t>
            </a:r>
          </a:p>
          <a:p>
            <a:pPr marL="228600" indent="-228600" eaLnBrk="1" hangingPunct="1"/>
            <a:endParaRPr lang="en-US" dirty="0" smtClean="0"/>
          </a:p>
          <a:p>
            <a:pPr marL="228600" indent="-228600" eaLnBrk="1" hangingPunct="1"/>
            <a:r>
              <a:rPr lang="en-US" dirty="0" smtClean="0"/>
              <a:t>Review with students these definitions.</a:t>
            </a:r>
          </a:p>
          <a:p>
            <a:pPr marL="228600" indent="-228600"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dirty="0" smtClean="0"/>
              <a:t>Draft</a:t>
            </a:r>
          </a:p>
        </p:txBody>
      </p:sp>
      <p:sp>
        <p:nvSpPr>
          <p:cNvPr id="2334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8601D3B-D56E-4989-AA45-E0420DCBDA26}" type="slidenum">
              <a:rPr lang="en-US" smtClean="0"/>
              <a:pPr/>
              <a:t>14</a:t>
            </a:fld>
            <a:endParaRPr lang="en-US" dirty="0" smtClean="0"/>
          </a:p>
        </p:txBody>
      </p:sp>
      <p:sp>
        <p:nvSpPr>
          <p:cNvPr id="233476" name="Rectangle 2"/>
          <p:cNvSpPr>
            <a:spLocks noGrp="1" noRot="1" noChangeAspect="1" noChangeArrowheads="1" noTextEdit="1"/>
          </p:cNvSpPr>
          <p:nvPr>
            <p:ph type="sldImg"/>
          </p:nvPr>
        </p:nvSpPr>
        <p:spPr>
          <a:ln/>
        </p:spPr>
      </p:sp>
      <p:sp>
        <p:nvSpPr>
          <p:cNvPr id="2334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b="1" dirty="0" smtClean="0"/>
          </a:p>
          <a:p>
            <a:pPr marL="228600" indent="-228600" eaLnBrk="1" hangingPunct="1"/>
            <a:endParaRPr lang="en-US" b="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dirty="0" smtClean="0"/>
              <a:t>Draft</a:t>
            </a:r>
          </a:p>
        </p:txBody>
      </p:sp>
      <p:sp>
        <p:nvSpPr>
          <p:cNvPr id="2344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344DDDD-D466-434B-AC90-10DD9824441F}" type="slidenum">
              <a:rPr lang="en-US" smtClean="0"/>
              <a:pPr/>
              <a:t>15</a:t>
            </a:fld>
            <a:endParaRPr lang="en-US" dirty="0" smtClean="0"/>
          </a:p>
        </p:txBody>
      </p:sp>
      <p:sp>
        <p:nvSpPr>
          <p:cNvPr id="234500" name="Rectangle 2"/>
          <p:cNvSpPr>
            <a:spLocks noGrp="1" noRot="1" noChangeAspect="1" noChangeArrowheads="1" noTextEdit="1"/>
          </p:cNvSpPr>
          <p:nvPr>
            <p:ph type="sldImg"/>
          </p:nvPr>
        </p:nvSpPr>
        <p:spPr>
          <a:ln/>
        </p:spPr>
      </p:sp>
      <p:sp>
        <p:nvSpPr>
          <p:cNvPr id="2345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 – essential</a:t>
            </a:r>
            <a:r>
              <a:rPr lang="en-US" baseline="0" dirty="0" smtClean="0"/>
              <a:t> ~ do not skip this step</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16</a:t>
            </a:fld>
            <a:endParaRPr lang="en-US" dirty="0"/>
          </a:p>
        </p:txBody>
      </p:sp>
    </p:spTree>
    <p:extLst>
      <p:ext uri="{BB962C8B-B14F-4D97-AF65-F5344CB8AC3E}">
        <p14:creationId xmlns:p14="http://schemas.microsoft.com/office/powerpoint/2010/main" val="1881532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Refer back to the quote by Steven King</a:t>
            </a:r>
          </a:p>
          <a:p>
            <a:pPr marL="628650" lvl="1" indent="-171450">
              <a:buFont typeface="Arial" pitchFamily="34" charset="0"/>
              <a:buChar char="•"/>
            </a:pPr>
            <a:r>
              <a:rPr lang="en-US" dirty="0" smtClean="0"/>
              <a:t>You become a better writer not only by writing a lot, but by reading a lot</a:t>
            </a:r>
          </a:p>
          <a:p>
            <a:pPr marL="628650" lvl="1" indent="-171450">
              <a:buFont typeface="Arial" pitchFamily="34" charset="0"/>
              <a:buChar char="•"/>
            </a:pPr>
            <a:r>
              <a:rPr lang="en-US" dirty="0" smtClean="0"/>
              <a:t>By “Reading Like a Writer”, you pick up their style, their craft of writing – their syntax and diction</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17</a:t>
            </a:fld>
            <a:endParaRPr lang="en-US" dirty="0"/>
          </a:p>
        </p:txBody>
      </p:sp>
    </p:spTree>
    <p:extLst>
      <p:ext uri="{BB962C8B-B14F-4D97-AF65-F5344CB8AC3E}">
        <p14:creationId xmlns:p14="http://schemas.microsoft.com/office/powerpoint/2010/main" val="280743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i="1" dirty="0" smtClean="0"/>
              <a:t>Remember to use anecdotes as a GRABBER</a:t>
            </a:r>
            <a:r>
              <a:rPr lang="en-US" i="1" baseline="0" dirty="0" smtClean="0"/>
              <a:t> – not the whole intro.  </a:t>
            </a:r>
          </a:p>
          <a:p>
            <a:pPr marL="628650" lvl="1" indent="-171450">
              <a:buFont typeface="Arial" pitchFamily="34" charset="0"/>
              <a:buChar char="•"/>
            </a:pPr>
            <a:r>
              <a:rPr lang="en-US" i="1" baseline="0" dirty="0" smtClean="0"/>
              <a:t>Add  your thesis statement – use the anecdote to illustrate your point – not BE your point</a:t>
            </a:r>
            <a:endParaRPr lang="en-US" i="1" dirty="0" smtClean="0"/>
          </a:p>
          <a:p>
            <a:pPr marL="171450" indent="-171450">
              <a:buFont typeface="Arial" pitchFamily="34" charset="0"/>
              <a:buChar char="•"/>
            </a:pPr>
            <a:r>
              <a:rPr lang="en-US" i="1" dirty="0" smtClean="0"/>
              <a:t>In the following two paragraphs, which appear midway through "A Hanging," the </a:t>
            </a:r>
            <a:r>
              <a:rPr lang="en-US" i="1" dirty="0" smtClean="0">
                <a:hlinkClick r:id="rId3"/>
              </a:rPr>
              <a:t>narrator</a:t>
            </a:r>
            <a:r>
              <a:rPr lang="en-US" i="1" dirty="0" smtClean="0"/>
              <a:t> shifts his </a:t>
            </a:r>
            <a:r>
              <a:rPr lang="en-US" i="1" dirty="0" smtClean="0">
                <a:hlinkClick r:id="rId4"/>
              </a:rPr>
              <a:t>point of view</a:t>
            </a:r>
            <a:r>
              <a:rPr lang="en-US" i="1" dirty="0" smtClean="0"/>
              <a:t> from that of a disinterested observer to one who identifies intimately with the prisoner. In classical terms, this sort of </a:t>
            </a:r>
            <a:r>
              <a:rPr lang="en-US" i="1" dirty="0" smtClean="0">
                <a:hlinkClick r:id="rId5"/>
              </a:rPr>
              <a:t>identification</a:t>
            </a:r>
            <a:r>
              <a:rPr lang="en-US" i="1" dirty="0" smtClean="0"/>
              <a:t> is known as </a:t>
            </a:r>
            <a:r>
              <a:rPr lang="en-US" b="1" i="1" dirty="0" smtClean="0">
                <a:hlinkClick r:id="rId6"/>
              </a:rPr>
              <a:t>ethopoeia</a:t>
            </a:r>
            <a:r>
              <a:rPr lang="en-US" i="1" dirty="0" smtClean="0"/>
              <a:t>.</a:t>
            </a:r>
            <a:r>
              <a:rPr lang="en-US" dirty="0" smtClean="0"/>
              <a:t> </a:t>
            </a:r>
            <a:r>
              <a:rPr lang="en-US" b="1" dirty="0" smtClean="0"/>
              <a:t>{rom "A Hanging" (1931) by George Orwell</a:t>
            </a:r>
            <a:endParaRPr lang="en-US" dirty="0" smtClean="0"/>
          </a:p>
          <a:p>
            <a:pPr marL="171450" indent="-171450">
              <a:buFont typeface="Arial" pitchFamily="34" charset="0"/>
              <a:buChar char="•"/>
            </a:pPr>
            <a:r>
              <a:rPr lang="en-US" dirty="0" smtClean="0"/>
              <a:t>Show/reflect depth-of-thinking</a:t>
            </a:r>
          </a:p>
          <a:p>
            <a:pPr marL="171450" indent="-171450">
              <a:buFont typeface="Arial" pitchFamily="34" charset="0"/>
              <a:buChar char="•"/>
            </a:pPr>
            <a:r>
              <a:rPr lang="en-US" dirty="0" smtClean="0"/>
              <a:t>Avoid the Obvious</a:t>
            </a:r>
          </a:p>
          <a:p>
            <a:pPr marL="171450" indent="-171450">
              <a:buFont typeface="Arial" pitchFamily="34" charset="0"/>
              <a:buChar char="•"/>
            </a:pPr>
            <a:r>
              <a:rPr lang="en-US" dirty="0" smtClean="0"/>
              <a:t>Also shows</a:t>
            </a:r>
          </a:p>
          <a:p>
            <a:pPr marL="628650" lvl="1" indent="-171450">
              <a:buFont typeface="Arial" pitchFamily="34" charset="0"/>
              <a:buChar char="•"/>
            </a:pPr>
            <a:r>
              <a:rPr lang="en-US" dirty="0" smtClean="0"/>
              <a:t>Complex syntax &amp; strong, vivid diction</a:t>
            </a:r>
          </a:p>
          <a:p>
            <a:pPr marL="628650" lvl="1" indent="-171450">
              <a:buFont typeface="Arial" pitchFamily="34" charset="0"/>
              <a:buChar char="•"/>
            </a:pPr>
            <a:r>
              <a:rPr lang="en-US" dirty="0" smtClean="0"/>
              <a:t>Expanded Moment</a:t>
            </a:r>
          </a:p>
          <a:p>
            <a:pPr marL="628650" lvl="1" indent="-171450">
              <a:buFont typeface="Arial" pitchFamily="34" charset="0"/>
              <a:buChar char="•"/>
            </a:pPr>
            <a:r>
              <a:rPr lang="en-US" dirty="0" smtClean="0"/>
              <a:t>Specific</a:t>
            </a:r>
            <a:r>
              <a:rPr lang="en-US" baseline="0" dirty="0" smtClean="0"/>
              <a:t> Details for Effect</a:t>
            </a:r>
          </a:p>
          <a:p>
            <a:pPr marL="628650" lvl="1" indent="-171450">
              <a:buFont typeface="Arial" pitchFamily="34" charset="0"/>
              <a:buChar char="•"/>
            </a:pPr>
            <a:r>
              <a:rPr lang="en-US" baseline="0" dirty="0" smtClean="0"/>
              <a:t>Tetracolon Climax</a:t>
            </a:r>
            <a:endParaRPr lang="en-US" dirty="0" smtClean="0"/>
          </a:p>
        </p:txBody>
      </p:sp>
      <p:sp>
        <p:nvSpPr>
          <p:cNvPr id="4" name="Slide Number Placeholder 3"/>
          <p:cNvSpPr>
            <a:spLocks noGrp="1"/>
          </p:cNvSpPr>
          <p:nvPr>
            <p:ph type="sldNum" sz="quarter" idx="10"/>
          </p:nvPr>
        </p:nvSpPr>
        <p:spPr/>
        <p:txBody>
          <a:bodyPr/>
          <a:lstStyle/>
          <a:p>
            <a:fld id="{BE2A7042-DEED-4AA1-9E89-4A16B2572577}" type="slidenum">
              <a:rPr lang="en-US" smtClean="0"/>
              <a:pPr/>
              <a:t>18</a:t>
            </a:fld>
            <a:endParaRPr lang="en-US" dirty="0"/>
          </a:p>
        </p:txBody>
      </p:sp>
    </p:spTree>
    <p:extLst>
      <p:ext uri="{BB962C8B-B14F-4D97-AF65-F5344CB8AC3E}">
        <p14:creationId xmlns:p14="http://schemas.microsoft.com/office/powerpoint/2010/main" val="3921862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Point</a:t>
            </a:r>
            <a:r>
              <a:rPr lang="en-US" baseline="0" dirty="0" smtClean="0"/>
              <a:t> out </a:t>
            </a:r>
          </a:p>
          <a:p>
            <a:pPr marL="628650" lvl="1" indent="-171450">
              <a:buFont typeface="Arial" pitchFamily="34" charset="0"/>
              <a:buChar char="•"/>
            </a:pPr>
            <a:r>
              <a:rPr lang="en-US" baseline="0" dirty="0" smtClean="0"/>
              <a:t>transitions – both </a:t>
            </a:r>
          </a:p>
          <a:p>
            <a:pPr marL="1085850" lvl="2" indent="-171450">
              <a:buFont typeface="Arial" pitchFamily="34" charset="0"/>
              <a:buChar char="•"/>
            </a:pPr>
            <a:r>
              <a:rPr lang="en-US" baseline="0" dirty="0" smtClean="0"/>
              <a:t>traditional transitions </a:t>
            </a:r>
          </a:p>
          <a:p>
            <a:pPr marL="1085850" lvl="2" indent="-171450">
              <a:buFont typeface="Arial" pitchFamily="34" charset="0"/>
              <a:buChar char="•"/>
            </a:pPr>
            <a:r>
              <a:rPr lang="en-US" baseline="0" dirty="0" smtClean="0"/>
              <a:t>introductory elements as transitions</a:t>
            </a:r>
          </a:p>
          <a:p>
            <a:pPr marL="628650" lvl="1" indent="-171450">
              <a:buFont typeface="Arial" pitchFamily="34" charset="0"/>
              <a:buChar char="•"/>
            </a:pPr>
            <a:r>
              <a:rPr lang="en-US" baseline="0" dirty="0" smtClean="0"/>
              <a:t>Substantial Support</a:t>
            </a:r>
          </a:p>
          <a:p>
            <a:pPr marL="1085850" lvl="2" indent="-171450">
              <a:buFont typeface="Arial" pitchFamily="34" charset="0"/>
              <a:buChar char="•"/>
            </a:pPr>
            <a:r>
              <a:rPr lang="en-US" baseline="0" dirty="0" smtClean="0"/>
              <a:t>Tricolon </a:t>
            </a:r>
          </a:p>
          <a:p>
            <a:pPr marL="1085850" lvl="2" indent="-171450">
              <a:buFont typeface="Arial" pitchFamily="34" charset="0"/>
              <a:buChar char="•"/>
            </a:pPr>
            <a:r>
              <a:rPr lang="en-US" baseline="0" dirty="0" smtClean="0"/>
              <a:t>Parallel Structure – with verbals (as compound objects of the prepositions)</a:t>
            </a:r>
          </a:p>
          <a:p>
            <a:pPr marL="1085850" lvl="2" indent="-171450">
              <a:buFont typeface="Arial" pitchFamily="34" charset="0"/>
              <a:buChar char="•"/>
            </a:pPr>
            <a:r>
              <a:rPr lang="en-US" baseline="0" dirty="0" smtClean="0"/>
              <a:t>Quotes – with Polysyndeton</a:t>
            </a:r>
          </a:p>
          <a:p>
            <a:pPr marL="628650" lvl="1" indent="-171450">
              <a:buFont typeface="Arial" pitchFamily="34" charset="0"/>
              <a:buChar char="•"/>
            </a:pPr>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19</a:t>
            </a:fld>
            <a:endParaRPr lang="en-US" dirty="0"/>
          </a:p>
        </p:txBody>
      </p:sp>
    </p:spTree>
    <p:extLst>
      <p:ext uri="{BB962C8B-B14F-4D97-AF65-F5344CB8AC3E}">
        <p14:creationId xmlns:p14="http://schemas.microsoft.com/office/powerpoint/2010/main" val="2012496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Point</a:t>
            </a:r>
            <a:r>
              <a:rPr lang="en-US" baseline="0" dirty="0" smtClean="0"/>
              <a:t> out </a:t>
            </a:r>
          </a:p>
          <a:p>
            <a:pPr marL="628650" lvl="1" indent="-171450">
              <a:buFont typeface="Arial" pitchFamily="34" charset="0"/>
              <a:buChar char="•"/>
            </a:pPr>
            <a:r>
              <a:rPr lang="en-US" baseline="0" dirty="0" smtClean="0"/>
              <a:t>transitions – both </a:t>
            </a:r>
          </a:p>
          <a:p>
            <a:pPr marL="1085850" lvl="2" indent="-171450">
              <a:buFont typeface="Arial" pitchFamily="34" charset="0"/>
              <a:buChar char="•"/>
            </a:pPr>
            <a:r>
              <a:rPr lang="en-US" baseline="0" dirty="0" smtClean="0"/>
              <a:t>traditional transitions </a:t>
            </a:r>
          </a:p>
          <a:p>
            <a:pPr marL="1085850" lvl="2" indent="-171450">
              <a:buFont typeface="Arial" pitchFamily="34" charset="0"/>
              <a:buChar char="•"/>
            </a:pPr>
            <a:r>
              <a:rPr lang="en-US" baseline="0" dirty="0" smtClean="0"/>
              <a:t>introductory elements as transitions</a:t>
            </a:r>
          </a:p>
          <a:p>
            <a:pPr marL="628650" lvl="1" indent="-171450">
              <a:buFont typeface="Arial" pitchFamily="34" charset="0"/>
              <a:buChar char="•"/>
            </a:pPr>
            <a:r>
              <a:rPr lang="en-US" baseline="0" dirty="0" smtClean="0"/>
              <a:t>Substantial Support</a:t>
            </a:r>
          </a:p>
          <a:p>
            <a:pPr marL="1085850" lvl="2" indent="-171450">
              <a:buFont typeface="Arial" pitchFamily="34" charset="0"/>
              <a:buChar char="•"/>
            </a:pPr>
            <a:r>
              <a:rPr lang="en-US" baseline="0" dirty="0" smtClean="0"/>
              <a:t>Tricolon </a:t>
            </a:r>
          </a:p>
          <a:p>
            <a:pPr marL="1085850" lvl="2" indent="-171450">
              <a:buFont typeface="Arial" pitchFamily="34" charset="0"/>
              <a:buChar char="•"/>
            </a:pPr>
            <a:r>
              <a:rPr lang="en-US" baseline="0" dirty="0" smtClean="0"/>
              <a:t>Parallel Structure – with verbals (as compound objects of the prepositions)</a:t>
            </a:r>
          </a:p>
          <a:p>
            <a:pPr marL="1085850" lvl="2" indent="-171450">
              <a:buFont typeface="Arial" pitchFamily="34" charset="0"/>
              <a:buChar char="•"/>
            </a:pPr>
            <a:r>
              <a:rPr lang="en-US" baseline="0" dirty="0" smtClean="0"/>
              <a:t>Quotes – with Polysyndeton</a:t>
            </a:r>
          </a:p>
          <a:p>
            <a:pPr marL="628650" lvl="1" indent="-171450">
              <a:buFont typeface="Arial" pitchFamily="34" charset="0"/>
              <a:buChar char="•"/>
            </a:pPr>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23</a:t>
            </a:fld>
            <a:endParaRPr lang="en-US" dirty="0"/>
          </a:p>
        </p:txBody>
      </p:sp>
    </p:spTree>
    <p:extLst>
      <p:ext uri="{BB962C8B-B14F-4D97-AF65-F5344CB8AC3E}">
        <p14:creationId xmlns:p14="http://schemas.microsoft.com/office/powerpoint/2010/main" val="2012496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EXPOSITORY:  Share</a:t>
            </a:r>
            <a:r>
              <a:rPr lang="en-US" baseline="0" dirty="0" smtClean="0"/>
              <a:t> Insight ~ what you learned through writing the essay – what they should learn from reading the essay</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24</a:t>
            </a:fld>
            <a:endParaRPr lang="en-US" dirty="0"/>
          </a:p>
        </p:txBody>
      </p:sp>
    </p:spTree>
    <p:extLst>
      <p:ext uri="{BB962C8B-B14F-4D97-AF65-F5344CB8AC3E}">
        <p14:creationId xmlns:p14="http://schemas.microsoft.com/office/powerpoint/2010/main" val="179979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for fun…</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3</a:t>
            </a:fld>
            <a:endParaRPr lang="en-US" dirty="0"/>
          </a:p>
        </p:txBody>
      </p:sp>
    </p:spTree>
    <p:extLst>
      <p:ext uri="{BB962C8B-B14F-4D97-AF65-F5344CB8AC3E}">
        <p14:creationId xmlns:p14="http://schemas.microsoft.com/office/powerpoint/2010/main" val="240684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Illustrative &amp; Clarity</a:t>
            </a:r>
          </a:p>
          <a:p>
            <a:pPr marL="628650" lvl="1" indent="-171450">
              <a:buFont typeface="Arial" pitchFamily="34" charset="0"/>
              <a:buChar char="•"/>
            </a:pPr>
            <a:r>
              <a:rPr lang="en-US" dirty="0" smtClean="0"/>
              <a:t>Examples/Anecdotes/Scenarios</a:t>
            </a:r>
          </a:p>
          <a:p>
            <a:pPr marL="628650" lvl="1" indent="-171450">
              <a:buFont typeface="Arial" pitchFamily="34" charset="0"/>
              <a:buChar char="•"/>
            </a:pPr>
            <a:r>
              <a:rPr lang="en-US" dirty="0" smtClean="0"/>
              <a:t>Imagery</a:t>
            </a:r>
          </a:p>
          <a:p>
            <a:pPr marL="171450" indent="-171450">
              <a:buFont typeface="Arial" pitchFamily="34" charset="0"/>
              <a:buChar char="•"/>
            </a:pPr>
            <a:r>
              <a:rPr lang="en-US" dirty="0" smtClean="0"/>
              <a:t>Creative Writing Strategies</a:t>
            </a:r>
          </a:p>
          <a:p>
            <a:pPr marL="628650" lvl="1" indent="-171450">
              <a:buFont typeface="Arial" pitchFamily="34" charset="0"/>
              <a:buChar char="•"/>
            </a:pPr>
            <a:r>
              <a:rPr lang="en-US" dirty="0" smtClean="0"/>
              <a:t>We will cover them in future slides</a:t>
            </a:r>
          </a:p>
          <a:p>
            <a:pPr marL="171450" indent="-171450">
              <a:buFont typeface="Arial" pitchFamily="34" charset="0"/>
              <a:buChar char="•"/>
            </a:pPr>
            <a:r>
              <a:rPr lang="en-US" dirty="0" smtClean="0"/>
              <a:t>Freshness of Expression</a:t>
            </a:r>
          </a:p>
          <a:p>
            <a:pPr marL="628650" lvl="1" indent="-171450">
              <a:buFont typeface="Arial" pitchFamily="34" charset="0"/>
              <a:buChar char="•"/>
            </a:pPr>
            <a:r>
              <a:rPr lang="en-US" dirty="0" smtClean="0"/>
              <a:t>Eliminate the obvious</a:t>
            </a:r>
          </a:p>
          <a:p>
            <a:pPr marL="628650" lvl="1" indent="-171450">
              <a:buFont typeface="Arial" pitchFamily="34" charset="0"/>
              <a:buChar char="•"/>
            </a:pPr>
            <a:r>
              <a:rPr lang="en-US" dirty="0" smtClean="0"/>
              <a:t>Use complex, mature syntax &amp; diction</a:t>
            </a:r>
          </a:p>
          <a:p>
            <a:r>
              <a:rPr lang="en-US" dirty="0"/>
              <a:t>	</a:t>
            </a:r>
          </a:p>
        </p:txBody>
      </p:sp>
      <p:sp>
        <p:nvSpPr>
          <p:cNvPr id="4" name="Slide Number Placeholder 3"/>
          <p:cNvSpPr>
            <a:spLocks noGrp="1"/>
          </p:cNvSpPr>
          <p:nvPr>
            <p:ph type="sldNum" sz="quarter" idx="10"/>
          </p:nvPr>
        </p:nvSpPr>
        <p:spPr/>
        <p:txBody>
          <a:bodyPr/>
          <a:lstStyle/>
          <a:p>
            <a:fld id="{BE2A7042-DEED-4AA1-9E89-4A16B2572577}" type="slidenum">
              <a:rPr lang="en-US" smtClean="0"/>
              <a:pPr/>
              <a:t>25</a:t>
            </a:fld>
            <a:endParaRPr lang="en-US" dirty="0"/>
          </a:p>
        </p:txBody>
      </p:sp>
    </p:spTree>
    <p:extLst>
      <p:ext uri="{BB962C8B-B14F-4D97-AF65-F5344CB8AC3E}">
        <p14:creationId xmlns:p14="http://schemas.microsoft.com/office/powerpoint/2010/main" val="460380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Mature diction &amp; syntax</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27</a:t>
            </a:fld>
            <a:endParaRPr lang="en-US" dirty="0"/>
          </a:p>
        </p:txBody>
      </p:sp>
    </p:spTree>
    <p:extLst>
      <p:ext uri="{BB962C8B-B14F-4D97-AF65-F5344CB8AC3E}">
        <p14:creationId xmlns:p14="http://schemas.microsoft.com/office/powerpoint/2010/main" val="1757598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just - I love the beach.</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28</a:t>
            </a:fld>
            <a:endParaRPr lang="en-US" dirty="0"/>
          </a:p>
        </p:txBody>
      </p:sp>
    </p:spTree>
    <p:extLst>
      <p:ext uri="{BB962C8B-B14F-4D97-AF65-F5344CB8AC3E}">
        <p14:creationId xmlns:p14="http://schemas.microsoft.com/office/powerpoint/2010/main" val="878787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p>
          <a:p>
            <a:r>
              <a:rPr lang="en-US" dirty="0" smtClean="0"/>
              <a:t>-repetition for effect ~ very persuasive technique</a:t>
            </a:r>
          </a:p>
          <a:p>
            <a:r>
              <a:rPr lang="en-US" dirty="0" smtClean="0"/>
              <a:t>Ending</a:t>
            </a:r>
            <a:r>
              <a:rPr lang="en-US" baseline="0" dirty="0" smtClean="0"/>
              <a:t> – ended with a new insight</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30</a:t>
            </a:fld>
            <a:endParaRPr lang="en-US" dirty="0"/>
          </a:p>
        </p:txBody>
      </p:sp>
    </p:spTree>
    <p:extLst>
      <p:ext uri="{BB962C8B-B14F-4D97-AF65-F5344CB8AC3E}">
        <p14:creationId xmlns:p14="http://schemas.microsoft.com/office/powerpoint/2010/main" val="2618281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Diction – vivid,</a:t>
            </a:r>
            <a:r>
              <a:rPr lang="en-US" baseline="0" dirty="0" smtClean="0"/>
              <a:t> specific connotation</a:t>
            </a:r>
          </a:p>
          <a:p>
            <a:r>
              <a:rPr lang="en-US" baseline="0" dirty="0" smtClean="0"/>
              <a:t>Tricolon</a:t>
            </a:r>
          </a:p>
          <a:p>
            <a:r>
              <a:rPr lang="en-US" baseline="0" dirty="0" smtClean="0"/>
              <a:t>Parallel Structure</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31</a:t>
            </a:fld>
            <a:endParaRPr lang="en-US" dirty="0"/>
          </a:p>
        </p:txBody>
      </p:sp>
    </p:spTree>
    <p:extLst>
      <p:ext uri="{BB962C8B-B14F-4D97-AF65-F5344CB8AC3E}">
        <p14:creationId xmlns:p14="http://schemas.microsoft.com/office/powerpoint/2010/main" val="3025790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Risk ~ Make a new mistake</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32</a:t>
            </a:fld>
            <a:endParaRPr lang="en-US" dirty="0"/>
          </a:p>
        </p:txBody>
      </p:sp>
    </p:spTree>
    <p:extLst>
      <p:ext uri="{BB962C8B-B14F-4D97-AF65-F5344CB8AC3E}">
        <p14:creationId xmlns:p14="http://schemas.microsoft.com/office/powerpoint/2010/main" val="4166128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-ASYNDETON</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34</a:t>
            </a:fld>
            <a:endParaRPr lang="en-US" dirty="0"/>
          </a:p>
        </p:txBody>
      </p:sp>
    </p:spTree>
    <p:extLst>
      <p:ext uri="{BB962C8B-B14F-4D97-AF65-F5344CB8AC3E}">
        <p14:creationId xmlns:p14="http://schemas.microsoft.com/office/powerpoint/2010/main" val="4237541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Freshness</a:t>
            </a:r>
            <a:r>
              <a:rPr lang="en-US" baseline="0" dirty="0" smtClean="0"/>
              <a:t> of Expression</a:t>
            </a:r>
          </a:p>
          <a:p>
            <a:endParaRPr lang="en-US" baseline="0" dirty="0" smtClean="0"/>
          </a:p>
          <a:p>
            <a:r>
              <a:rPr lang="en-US" baseline="0" dirty="0" smtClean="0"/>
              <a:t>Brainstorm the obvious – then avoid them</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36</a:t>
            </a:fld>
            <a:endParaRPr lang="en-US" dirty="0"/>
          </a:p>
        </p:txBody>
      </p:sp>
    </p:spTree>
    <p:extLst>
      <p:ext uri="{BB962C8B-B14F-4D97-AF65-F5344CB8AC3E}">
        <p14:creationId xmlns:p14="http://schemas.microsoft.com/office/powerpoint/2010/main" val="145064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Atticus Finch</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37</a:t>
            </a:fld>
            <a:endParaRPr lang="en-US" dirty="0"/>
          </a:p>
        </p:txBody>
      </p:sp>
    </p:spTree>
    <p:extLst>
      <p:ext uri="{BB962C8B-B14F-4D97-AF65-F5344CB8AC3E}">
        <p14:creationId xmlns:p14="http://schemas.microsoft.com/office/powerpoint/2010/main" val="476792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Personification</a:t>
            </a:r>
          </a:p>
          <a:p>
            <a:pPr marL="171450" indent="-171450">
              <a:buFont typeface="Arial" pitchFamily="34" charset="0"/>
              <a:buChar char="•"/>
            </a:pPr>
            <a:r>
              <a:rPr lang="en-US" dirty="0" smtClean="0"/>
              <a:t>Complex</a:t>
            </a:r>
            <a:r>
              <a:rPr lang="en-US" baseline="0" dirty="0" smtClean="0"/>
              <a:t> diction and syntax</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38</a:t>
            </a:fld>
            <a:endParaRPr lang="en-US" dirty="0"/>
          </a:p>
        </p:txBody>
      </p:sp>
    </p:spTree>
    <p:extLst>
      <p:ext uri="{BB962C8B-B14F-4D97-AF65-F5344CB8AC3E}">
        <p14:creationId xmlns:p14="http://schemas.microsoft.com/office/powerpoint/2010/main" val="142450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Bring rubric up from Word </a:t>
            </a:r>
            <a:r>
              <a:rPr lang="en-US" dirty="0" smtClean="0"/>
              <a:t>Doc – use the hyperlink</a:t>
            </a:r>
            <a:endParaRPr lang="en-US" dirty="0" smtClean="0"/>
          </a:p>
          <a:p>
            <a:pPr marL="171450" indent="-171450">
              <a:buFont typeface="Arial" pitchFamily="34" charset="0"/>
              <a:buChar char="•"/>
            </a:pPr>
            <a:r>
              <a:rPr lang="en-US" dirty="0" smtClean="0"/>
              <a:t>Briefly review key words that differentiates the “6” column from the others</a:t>
            </a:r>
          </a:p>
          <a:p>
            <a:pPr marL="171450" indent="-171450">
              <a:buFont typeface="Arial" pitchFamily="34" charset="0"/>
              <a:buChar char="•"/>
            </a:pPr>
            <a:r>
              <a:rPr lang="en-US" dirty="0" smtClean="0"/>
              <a:t>Remember who your audience is – this is a formal</a:t>
            </a:r>
            <a:r>
              <a:rPr lang="en-US" baseline="0" dirty="0" smtClean="0"/>
              <a:t> piece – an academic essay</a:t>
            </a:r>
            <a:endParaRPr lang="en-US" dirty="0" smtClean="0"/>
          </a:p>
        </p:txBody>
      </p:sp>
      <p:sp>
        <p:nvSpPr>
          <p:cNvPr id="4" name="Slide Number Placeholder 3"/>
          <p:cNvSpPr>
            <a:spLocks noGrp="1"/>
          </p:cNvSpPr>
          <p:nvPr>
            <p:ph type="sldNum" sz="quarter" idx="10"/>
          </p:nvPr>
        </p:nvSpPr>
        <p:spPr/>
        <p:txBody>
          <a:bodyPr/>
          <a:lstStyle/>
          <a:p>
            <a:fld id="{BE2A7042-DEED-4AA1-9E89-4A16B2572577}" type="slidenum">
              <a:rPr lang="en-US" smtClean="0"/>
              <a:pPr/>
              <a:t>4</a:t>
            </a:fld>
            <a:endParaRPr lang="en-US" dirty="0"/>
          </a:p>
        </p:txBody>
      </p:sp>
    </p:spTree>
    <p:extLst>
      <p:ext uri="{BB962C8B-B14F-4D97-AF65-F5344CB8AC3E}">
        <p14:creationId xmlns:p14="http://schemas.microsoft.com/office/powerpoint/2010/main" val="2743937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41</a:t>
            </a:fld>
            <a:endParaRPr lang="en-US" dirty="0"/>
          </a:p>
        </p:txBody>
      </p:sp>
    </p:spTree>
    <p:extLst>
      <p:ext uri="{BB962C8B-B14F-4D97-AF65-F5344CB8AC3E}">
        <p14:creationId xmlns:p14="http://schemas.microsoft.com/office/powerpoint/2010/main" val="604516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ANAPHORA - repetition of word or words beginning a series of parallel syntactical units ("this sceptered isle, ... this blessed plot, this earth, this realm, this England").  ~ Jarrid Johnson’s example</a:t>
            </a:r>
          </a:p>
          <a:p>
            <a:r>
              <a:rPr lang="en-US" dirty="0" smtClean="0"/>
              <a:t>~ Fragment for</a:t>
            </a:r>
            <a:r>
              <a:rPr lang="en-US" baseline="0" dirty="0" smtClean="0"/>
              <a:t> effect - Tangerine</a:t>
            </a:r>
            <a:endParaRPr lang="en-US" dirty="0" smtClean="0"/>
          </a:p>
          <a:p>
            <a:r>
              <a:rPr lang="en-US" dirty="0" smtClean="0"/>
              <a:t>Epiphora - </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43</a:t>
            </a:fld>
            <a:endParaRPr lang="en-US" dirty="0"/>
          </a:p>
        </p:txBody>
      </p:sp>
    </p:spTree>
    <p:extLst>
      <p:ext uri="{BB962C8B-B14F-4D97-AF65-F5344CB8AC3E}">
        <p14:creationId xmlns:p14="http://schemas.microsoft.com/office/powerpoint/2010/main" val="3066948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times when you don’t want to EXPAND</a:t>
            </a:r>
            <a:r>
              <a:rPr lang="en-US" baseline="0" dirty="0" smtClean="0"/>
              <a:t> – but this is definitely a time you DO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45</a:t>
            </a:fld>
            <a:endParaRPr lang="en-US" dirty="0"/>
          </a:p>
        </p:txBody>
      </p:sp>
    </p:spTree>
    <p:extLst>
      <p:ext uri="{BB962C8B-B14F-4D97-AF65-F5344CB8AC3E}">
        <p14:creationId xmlns:p14="http://schemas.microsoft.com/office/powerpoint/2010/main" val="819818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Imagery</a:t>
            </a:r>
          </a:p>
          <a:p>
            <a:pPr marL="171450" indent="-171450">
              <a:buFont typeface="Arial" pitchFamily="34" charset="0"/>
              <a:buChar char="•"/>
            </a:pPr>
            <a:r>
              <a:rPr lang="en-US" dirty="0" smtClean="0"/>
              <a:t>Tricolon</a:t>
            </a:r>
          </a:p>
          <a:p>
            <a:pPr marL="171450" indent="-171450">
              <a:buFont typeface="Arial" pitchFamily="34" charset="0"/>
              <a:buChar char="•"/>
            </a:pPr>
            <a:r>
              <a:rPr lang="en-US" dirty="0" smtClean="0"/>
              <a:t>Polysyndeton</a:t>
            </a:r>
          </a:p>
          <a:p>
            <a:pPr marL="171450" indent="-171450">
              <a:buFont typeface="Arial" pitchFamily="34" charset="0"/>
              <a:buChar char="•"/>
            </a:pPr>
            <a:r>
              <a:rPr lang="en-US" dirty="0" smtClean="0"/>
              <a:t>Figurative Language:</a:t>
            </a:r>
            <a:r>
              <a:rPr lang="en-US" baseline="0" dirty="0" smtClean="0"/>
              <a:t>  </a:t>
            </a:r>
            <a:r>
              <a:rPr lang="en-US" dirty="0" smtClean="0"/>
              <a:t>Personification</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46</a:t>
            </a:fld>
            <a:endParaRPr lang="en-US" dirty="0"/>
          </a:p>
        </p:txBody>
      </p:sp>
    </p:spTree>
    <p:extLst>
      <p:ext uri="{BB962C8B-B14F-4D97-AF65-F5344CB8AC3E}">
        <p14:creationId xmlns:p14="http://schemas.microsoft.com/office/powerpoint/2010/main" val="475151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Ending</a:t>
            </a:r>
            <a:r>
              <a:rPr lang="en-US" baseline="0" dirty="0" smtClean="0"/>
              <a:t> is framed – and shows a new insight</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53</a:t>
            </a:fld>
            <a:endParaRPr lang="en-US" dirty="0"/>
          </a:p>
        </p:txBody>
      </p:sp>
    </p:spTree>
    <p:extLst>
      <p:ext uri="{BB962C8B-B14F-4D97-AF65-F5344CB8AC3E}">
        <p14:creationId xmlns:p14="http://schemas.microsoft.com/office/powerpoint/2010/main" val="3302285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Also:</a:t>
            </a:r>
          </a:p>
          <a:p>
            <a:pPr marL="628650" lvl="1" indent="-171450">
              <a:buFont typeface="Arial" pitchFamily="34" charset="0"/>
              <a:buChar char="•"/>
            </a:pPr>
            <a:r>
              <a:rPr lang="en-US" dirty="0" smtClean="0"/>
              <a:t>Repetition</a:t>
            </a:r>
            <a:r>
              <a:rPr lang="en-US" baseline="0" dirty="0" smtClean="0"/>
              <a:t> for Effect &amp; Tricolon</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56</a:t>
            </a:fld>
            <a:endParaRPr lang="en-US" dirty="0"/>
          </a:p>
        </p:txBody>
      </p:sp>
    </p:spTree>
    <p:extLst>
      <p:ext uri="{BB962C8B-B14F-4D97-AF65-F5344CB8AC3E}">
        <p14:creationId xmlns:p14="http://schemas.microsoft.com/office/powerpoint/2010/main" val="1532378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tricolon</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62</a:t>
            </a:fld>
            <a:endParaRPr lang="en-US" dirty="0"/>
          </a:p>
        </p:txBody>
      </p:sp>
    </p:spTree>
    <p:extLst>
      <p:ext uri="{BB962C8B-B14F-4D97-AF65-F5344CB8AC3E}">
        <p14:creationId xmlns:p14="http://schemas.microsoft.com/office/powerpoint/2010/main" val="1636988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Subject noun &amp; object of the preposition</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63</a:t>
            </a:fld>
            <a:endParaRPr lang="en-US" dirty="0"/>
          </a:p>
        </p:txBody>
      </p:sp>
    </p:spTree>
    <p:extLst>
      <p:ext uri="{BB962C8B-B14F-4D97-AF65-F5344CB8AC3E}">
        <p14:creationId xmlns:p14="http://schemas.microsoft.com/office/powerpoint/2010/main" val="5437195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Transitions:</a:t>
            </a:r>
          </a:p>
          <a:p>
            <a:r>
              <a:rPr lang="en-US" dirty="0" smtClean="0"/>
              <a:t>-absence of transitions adds, rather than</a:t>
            </a:r>
            <a:r>
              <a:rPr lang="en-US" baseline="0" dirty="0" smtClean="0"/>
              <a:t> detracts, from the piece</a:t>
            </a:r>
          </a:p>
          <a:p>
            <a:r>
              <a:rPr lang="en-US" baseline="0" dirty="0" smtClean="0"/>
              <a:t>-together with varied sentence length, adds “punch” to the piece</a:t>
            </a:r>
            <a:endParaRPr lang="en-US" dirty="0" smtClean="0"/>
          </a:p>
          <a:p>
            <a:r>
              <a:rPr lang="en-US" dirty="0" smtClean="0"/>
              <a:t>To make better:</a:t>
            </a:r>
          </a:p>
          <a:p>
            <a:pPr marL="171450" indent="-171450">
              <a:buFont typeface="Arial" pitchFamily="34" charset="0"/>
              <a:buChar char="•"/>
            </a:pPr>
            <a:r>
              <a:rPr lang="en-US" dirty="0" smtClean="0"/>
              <a:t>Parallel structure – in conclusion.  They “are adopting” should be made past tense to keep parallel tenses.</a:t>
            </a:r>
          </a:p>
          <a:p>
            <a:pPr marL="171450" indent="-171450">
              <a:buFont typeface="Arial" pitchFamily="34" charset="0"/>
              <a:buChar char="•"/>
            </a:pPr>
            <a:r>
              <a:rPr lang="en-US" dirty="0" smtClean="0"/>
              <a:t>Awkward</a:t>
            </a:r>
            <a:r>
              <a:rPr lang="en-US" baseline="0" dirty="0" smtClean="0"/>
              <a:t> sentence – “They can evoke you to create a story for every picture.”</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Conclusion: reveal new insight </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74</a:t>
            </a:fld>
            <a:endParaRPr lang="en-US" dirty="0"/>
          </a:p>
        </p:txBody>
      </p:sp>
    </p:spTree>
    <p:extLst>
      <p:ext uri="{BB962C8B-B14F-4D97-AF65-F5344CB8AC3E}">
        <p14:creationId xmlns:p14="http://schemas.microsoft.com/office/powerpoint/2010/main" val="2938762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Polysyndeton</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75</a:t>
            </a:fld>
            <a:endParaRPr lang="en-US" dirty="0"/>
          </a:p>
        </p:txBody>
      </p:sp>
    </p:spTree>
    <p:extLst>
      <p:ext uri="{BB962C8B-B14F-4D97-AF65-F5344CB8AC3E}">
        <p14:creationId xmlns:p14="http://schemas.microsoft.com/office/powerpoint/2010/main" val="37466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you can plan, you need to identify</a:t>
            </a:r>
            <a:r>
              <a:rPr lang="en-US" baseline="0" dirty="0" smtClean="0"/>
              <a:t> key words from the prompt to determine which type of prompt – organizational pattern, and stylistic techniques are needed.</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5</a:t>
            </a:fld>
            <a:endParaRPr lang="en-US" dirty="0"/>
          </a:p>
        </p:txBody>
      </p:sp>
    </p:spTree>
    <p:extLst>
      <p:ext uri="{BB962C8B-B14F-4D97-AF65-F5344CB8AC3E}">
        <p14:creationId xmlns:p14="http://schemas.microsoft.com/office/powerpoint/2010/main" val="778895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dirty="0" smtClean="0"/>
              <a:t>Draft</a:t>
            </a:r>
          </a:p>
        </p:txBody>
      </p:sp>
      <p:sp>
        <p:nvSpPr>
          <p:cNvPr id="1269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987E783-6CAD-4658-944A-C8FC244FBE58}" type="slidenum">
              <a:rPr lang="en-US" smtClean="0"/>
              <a:pPr/>
              <a:t>6</a:t>
            </a:fld>
            <a:endParaRPr lang="en-US" dirty="0" smtClean="0"/>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This is the same as the expository writing checklist found in the student booklet of the WASL.</a:t>
            </a:r>
            <a:r>
              <a:rPr lang="en-US" dirty="0" smtClean="0"/>
              <a:t> </a:t>
            </a:r>
          </a:p>
          <a:p>
            <a:pPr eaLnBrk="1" hangingPunct="1"/>
            <a:endParaRPr lang="en-US" dirty="0" smtClean="0"/>
          </a:p>
          <a:p>
            <a:pPr eaLnBrk="1" hangingPunct="1"/>
            <a:r>
              <a:rPr lang="en-US" dirty="0" smtClean="0"/>
              <a:t>Some students are not certain about the differences between persuasive writing and expository writing.  Discuss the slide with your students, identifying the characteristics of expository writing prior to identifying what is distinctive to persuasion, so you’ll have a basis for comparison.</a:t>
            </a:r>
            <a:r>
              <a:rPr lang="en-US" b="1" dirty="0" smtClean="0"/>
              <a:t> </a:t>
            </a:r>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dirty="0" smtClean="0"/>
              <a:t>Draft</a:t>
            </a:r>
          </a:p>
        </p:txBody>
      </p:sp>
      <p:sp>
        <p:nvSpPr>
          <p:cNvPr id="1280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CD4617E-D9E4-4E1A-A43C-F659FFED43FA}" type="slidenum">
              <a:rPr lang="en-US" smtClean="0"/>
              <a:pPr/>
              <a:t>8</a:t>
            </a:fld>
            <a:endParaRPr lang="en-US" dirty="0" smtClean="0"/>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xfrm>
            <a:off x="685800" y="4343400"/>
            <a:ext cx="556260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3200400" algn="l"/>
              </a:tabLst>
            </a:pPr>
            <a:r>
              <a:rPr lang="en-US" b="1" dirty="0" smtClean="0"/>
              <a:t>This is the same as the persuasive writing checklist found in the student booklet of the WASL.</a:t>
            </a:r>
            <a:r>
              <a:rPr lang="en-US" dirty="0" smtClean="0"/>
              <a:t>   There is a copy in the document folder (</a:t>
            </a:r>
            <a:r>
              <a:rPr lang="en-US" i="1" dirty="0" smtClean="0"/>
              <a:t>WASL gr 10 pers checklist.doc).</a:t>
            </a:r>
          </a:p>
          <a:p>
            <a:pPr eaLnBrk="1" hangingPunct="1">
              <a:tabLst>
                <a:tab pos="3200400" algn="l"/>
              </a:tabLst>
            </a:pPr>
            <a:r>
              <a:rPr lang="en-US" dirty="0" smtClean="0"/>
              <a:t>Compare the characteristics of persuasion to those of exposition (on the previous slide).  Have students find key characteristics of persuasion and differences between expository and persuasive writing.</a:t>
            </a:r>
          </a:p>
          <a:p>
            <a:pPr eaLnBrk="1" hangingPunct="1">
              <a:tabLst>
                <a:tab pos="3200400" algn="l"/>
              </a:tabLst>
            </a:pPr>
            <a:r>
              <a:rPr lang="en-US" b="1" dirty="0" smtClean="0"/>
              <a:t>Note to teachers:  </a:t>
            </a:r>
            <a:r>
              <a:rPr lang="en-US" dirty="0" smtClean="0"/>
              <a:t>For the purpose of the WASL, students should be writing to persuade rather than to argue.  Students sometimes confuse these two.  The key difference between these two approaches is that persuasive writing begins with a stance or a truth, where argumentation may lead to a solution or an opinion on how to solve an identified problem.</a:t>
            </a:r>
          </a:p>
          <a:p>
            <a:pPr eaLnBrk="1" hangingPunct="1">
              <a:tabLst>
                <a:tab pos="3200400" algn="l"/>
              </a:tabLst>
            </a:pPr>
            <a:r>
              <a:rPr lang="en-US" b="1" dirty="0" smtClean="0"/>
              <a:t>Persuasive Writing</a:t>
            </a:r>
            <a:r>
              <a:rPr lang="en-US" dirty="0" smtClean="0"/>
              <a:t> (the writer knows a truth) results in an action or actions bringing about a desired response. The writer already has a solution in mind.</a:t>
            </a:r>
            <a:endParaRPr lang="en-US" b="1" dirty="0" smtClean="0"/>
          </a:p>
          <a:p>
            <a:pPr eaLnBrk="1" hangingPunct="1">
              <a:tabLst>
                <a:tab pos="3200400" algn="l"/>
              </a:tabLst>
            </a:pPr>
            <a:r>
              <a:rPr lang="en-US" b="1" dirty="0" smtClean="0"/>
              <a:t>Argumentative Writing</a:t>
            </a:r>
            <a:r>
              <a:rPr lang="en-US" dirty="0" smtClean="0"/>
              <a:t> (the writer discovers a truth) results in developing a conviction or making a case for a judgment or opinion. The writer discovers or explores a solution, using evidence-based reasoning to create new knowledge or find common ground.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Brainstorm the pros and cons</a:t>
            </a:r>
          </a:p>
          <a:p>
            <a:r>
              <a:rPr lang="en-US" dirty="0" smtClean="0"/>
              <a:t>-keep in mind the three rhetorical appeals</a:t>
            </a:r>
          </a:p>
          <a:p>
            <a:r>
              <a:rPr lang="en-US" dirty="0" smtClean="0"/>
              <a:t>Build ethos by recognizing</a:t>
            </a:r>
            <a:r>
              <a:rPr lang="en-US" baseline="0" dirty="0" smtClean="0"/>
              <a:t> both sides of an argument. </a:t>
            </a:r>
          </a:p>
          <a:p>
            <a:r>
              <a:rPr lang="en-US" baseline="0" dirty="0" smtClean="0"/>
              <a:t>~ but remember to take a clear stand</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9</a:t>
            </a:fld>
            <a:endParaRPr lang="en-US" dirty="0"/>
          </a:p>
        </p:txBody>
      </p:sp>
    </p:spTree>
    <p:extLst>
      <p:ext uri="{BB962C8B-B14F-4D97-AF65-F5344CB8AC3E}">
        <p14:creationId xmlns:p14="http://schemas.microsoft.com/office/powerpoint/2010/main" val="218499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Brainstorm the pros and cons</a:t>
            </a:r>
          </a:p>
          <a:p>
            <a:r>
              <a:rPr lang="en-US" dirty="0" smtClean="0"/>
              <a:t>-keep in mind the three rhetorical appeals</a:t>
            </a:r>
          </a:p>
          <a:p>
            <a:r>
              <a:rPr lang="en-US" dirty="0" smtClean="0"/>
              <a:t>Build ethos by recognizing</a:t>
            </a:r>
            <a:r>
              <a:rPr lang="en-US" baseline="0" dirty="0" smtClean="0"/>
              <a:t> both sides of an argument. </a:t>
            </a:r>
          </a:p>
          <a:p>
            <a:r>
              <a:rPr lang="en-US" baseline="0" dirty="0" smtClean="0"/>
              <a:t>~ but remember to take a clear stand</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10</a:t>
            </a:fld>
            <a:endParaRPr lang="en-US" dirty="0"/>
          </a:p>
        </p:txBody>
      </p:sp>
    </p:spTree>
    <p:extLst>
      <p:ext uri="{BB962C8B-B14F-4D97-AF65-F5344CB8AC3E}">
        <p14:creationId xmlns:p14="http://schemas.microsoft.com/office/powerpoint/2010/main" val="2184996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put anyone down – even yourself</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11</a:t>
            </a:fld>
            <a:endParaRPr lang="en-US" dirty="0"/>
          </a:p>
        </p:txBody>
      </p:sp>
    </p:spTree>
    <p:extLst>
      <p:ext uri="{BB962C8B-B14F-4D97-AF65-F5344CB8AC3E}">
        <p14:creationId xmlns:p14="http://schemas.microsoft.com/office/powerpoint/2010/main" val="252756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bum Cover">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a:buFontTx/>
              <a:buNone/>
              <a:defRPr lang="en-US" sz="4800" baseline="0" dirty="0">
                <a:solidFill>
                  <a:schemeClr val="bg1"/>
                </a:solidFill>
              </a:defRPr>
            </a:lvl1pPr>
            <a:extLst/>
          </a:lstStyle>
          <a:p>
            <a:pPr lvl="0"/>
            <a:r>
              <a:rPr lang="en-US" dirty="0" smtClean="0"/>
              <a:t>Click to add photo album title</a:t>
            </a:r>
            <a:endParaRPr lang="en-US" dirty="0"/>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1" name="Rectangle 10"/>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2/18/2013</a:t>
            </a:fld>
            <a:endParaRPr lang="en-US" dirty="0"/>
          </a:p>
        </p:txBody>
      </p:sp>
      <p:sp>
        <p:nvSpPr>
          <p:cNvPr id="13" name="Rectangle 12"/>
          <p:cNvSpPr>
            <a:spLocks noGrp="1"/>
          </p:cNvSpPr>
          <p:nvPr>
            <p:ph type="sldNum" sz="quarter" idx="13"/>
          </p:nvPr>
        </p:nvSpPr>
        <p:spPr/>
        <p:txBody>
          <a:bodyPr/>
          <a:lstStyle>
            <a:extLst/>
          </a:lstStyle>
          <a:p>
            <a:fld id="{8A4431D5-1B33-458B-8AFD-CECCB0FA18CB}" type="slidenum">
              <a:rPr lang="en-US" smtClean="0">
                <a:solidFill>
                  <a:schemeClr val="bg1"/>
                </a:solidFill>
              </a:rPr>
              <a:pPr/>
              <a:t>‹#›</a:t>
            </a:fld>
            <a:endParaRPr lang="en-US" dirty="0"/>
          </a:p>
        </p:txBody>
      </p:sp>
      <p:sp>
        <p:nvSpPr>
          <p:cNvPr id="14" name="Rectangle 13"/>
          <p:cNvSpPr>
            <a:spLocks noGrp="1"/>
          </p:cNvSpPr>
          <p:nvPr>
            <p:ph type="ftr" sz="quarter" idx="14"/>
          </p:nvPr>
        </p:nvSpPr>
        <p:spPr>
          <a:xfrm rot="16200000">
            <a:off x="7296150" y="3698878"/>
            <a:ext cx="2933700" cy="365125"/>
          </a:xfrm>
        </p:spPr>
        <p:txBody>
          <a:bodyPr/>
          <a:lstStyle>
            <a:extLst/>
          </a:lstStyle>
          <a:p>
            <a:endParaRPr lang="en-U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a:buNone/>
              <a:defRPr sz="2000">
                <a:solidFill>
                  <a:srgbClr val="FFFFFF"/>
                </a:solidFill>
              </a:defRPr>
            </a:lvl1pPr>
          </a:lstStyle>
          <a:p>
            <a:pPr lvl="0"/>
            <a:r>
              <a:rPr lang="en-US" dirty="0" smtClean="0"/>
              <a:t>Click to add date or details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pPr algn="r"/>
            <a:fld id="{9668B50E-0B48-4566-8609-C51CF752A7DF}" type="datetimeFigureOut">
              <a:rPr lang="en-US" smtClean="0">
                <a:solidFill>
                  <a:schemeClr val="bg1"/>
                </a:solidFill>
              </a:rPr>
              <a:pPr algn="r"/>
              <a:t>2/18/2013</a:t>
            </a:fld>
            <a:endParaRPr lang="en-US" dirty="0"/>
          </a:p>
        </p:txBody>
      </p:sp>
      <p:sp>
        <p:nvSpPr>
          <p:cNvPr id="7" name="Rectangle 6"/>
          <p:cNvSpPr>
            <a:spLocks noGrp="1"/>
          </p:cNvSpPr>
          <p:nvPr>
            <p:ph type="sldNum" sz="quarter" idx="16"/>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7"/>
          </p:nvPr>
        </p:nvSpPr>
        <p:spPr/>
        <p:txBody>
          <a:bodyPr/>
          <a:lstStyle>
            <a:extLst/>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5" name="Rectangle 4"/>
          <p:cNvSpPr>
            <a:spLocks noGrp="1"/>
          </p:cNvSpPr>
          <p:nvPr>
            <p:ph type="dt" sz="half" idx="14"/>
          </p:nvPr>
        </p:nvSpPr>
        <p:spPr/>
        <p:txBody>
          <a:bodyPr/>
          <a:lstStyle>
            <a:extLst/>
          </a:lstStyle>
          <a:p>
            <a:pPr algn="r"/>
            <a:fld id="{9668B50E-0B48-4566-8609-C51CF752A7DF}" type="datetimeFigureOut">
              <a:rPr lang="en-US" smtClean="0">
                <a:solidFill>
                  <a:schemeClr val="bg1"/>
                </a:solidFill>
              </a:rPr>
              <a:pPr algn="r"/>
              <a:t>2/18/2013</a:t>
            </a:fld>
            <a:endParaRPr lang="en-US" dirty="0"/>
          </a:p>
        </p:txBody>
      </p:sp>
      <p:sp>
        <p:nvSpPr>
          <p:cNvPr id="7" name="Rectangle 6"/>
          <p:cNvSpPr>
            <a:spLocks noGrp="1"/>
          </p:cNvSpPr>
          <p:nvPr>
            <p:ph type="sldNum" sz="quarter" idx="15"/>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a:buFontTx/>
              <a:buNone/>
              <a:defRPr sz="1600" baseline="0"/>
            </a:lvl1pPr>
            <a:extLst/>
          </a:lstStyle>
          <a:p>
            <a:pPr lvl="0"/>
            <a:r>
              <a:rPr lang="en-US" dirty="0" smtClean="0"/>
              <a:t>Click to add caption</a:t>
            </a:r>
            <a:endParaRPr lang="en-US" dirty="0"/>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31"/>
          </p:nvPr>
        </p:nvSpPr>
        <p:spPr/>
        <p:txBody>
          <a:bodyPr/>
          <a:lstStyle>
            <a:extLst/>
          </a:lstStyle>
          <a:p>
            <a:pPr algn="r"/>
            <a:fld id="{9668B50E-0B48-4566-8609-C51CF752A7DF}" type="datetimeFigureOut">
              <a:rPr lang="en-US" smtClean="0">
                <a:solidFill>
                  <a:schemeClr val="bg1"/>
                </a:solidFill>
              </a:rPr>
              <a:pPr algn="r"/>
              <a:t>2/18/2013</a:t>
            </a:fld>
            <a:endParaRPr lang="en-US" dirty="0"/>
          </a:p>
        </p:txBody>
      </p:sp>
      <p:sp>
        <p:nvSpPr>
          <p:cNvPr id="11" name="Rectangle 10"/>
          <p:cNvSpPr>
            <a:spLocks noGrp="1"/>
          </p:cNvSpPr>
          <p:nvPr>
            <p:ph type="sldNum" sz="quarter" idx="32"/>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pPr algn="r"/>
            <a:fld id="{9668B50E-0B48-4566-8609-C51CF752A7DF}" type="datetimeFigureOut">
              <a:rPr lang="en-US" smtClean="0">
                <a:solidFill>
                  <a:schemeClr val="bg1"/>
                </a:solidFill>
              </a:rPr>
              <a:pPr algn="r"/>
              <a:t>2/18/2013</a:t>
            </a:fld>
            <a:endParaRPr lang="en-US" dirty="0"/>
          </a:p>
        </p:txBody>
      </p:sp>
      <p:sp>
        <p:nvSpPr>
          <p:cNvPr id="11" name="Rectangle 10"/>
          <p:cNvSpPr>
            <a:spLocks noGrp="1"/>
          </p:cNvSpPr>
          <p:nvPr>
            <p:ph type="sldNum" sz="quarter" idx="26"/>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27"/>
          </p:nvPr>
        </p:nvSpPr>
        <p:spPr/>
        <p:txBody>
          <a:bodyPr/>
          <a:lstStyle>
            <a:extLst/>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a:buFontTx/>
              <a:buNone/>
              <a:defRPr sz="2800" baseline="0"/>
            </a:lvl1pPr>
            <a:extLst/>
          </a:lstStyle>
          <a:p>
            <a:pPr lvl="0"/>
            <a:r>
              <a:rPr lang="en-US" dirty="0" smtClean="0"/>
              <a:t>Click to add caption</a:t>
            </a:r>
            <a:endParaRPr lang="en-US" dirty="0"/>
          </a:p>
        </p:txBody>
      </p:sp>
      <p:sp>
        <p:nvSpPr>
          <p:cNvPr id="7" name="Rectangle 6"/>
          <p:cNvSpPr>
            <a:spLocks noGrp="1"/>
          </p:cNvSpPr>
          <p:nvPr>
            <p:ph type="dt" sz="half" idx="33"/>
          </p:nvPr>
        </p:nvSpPr>
        <p:spPr/>
        <p:txBody>
          <a:bodyPr/>
          <a:lstStyle>
            <a:extLst/>
          </a:lstStyle>
          <a:p>
            <a:pPr algn="r"/>
            <a:fld id="{9668B50E-0B48-4566-8609-C51CF752A7DF}" type="datetimeFigureOut">
              <a:rPr lang="en-US" smtClean="0">
                <a:solidFill>
                  <a:schemeClr val="bg1"/>
                </a:solidFill>
              </a:rPr>
              <a:pPr algn="r"/>
              <a:t>2/18/2013</a:t>
            </a:fld>
            <a:endParaRPr lang="en-US" dirty="0"/>
          </a:p>
        </p:txBody>
      </p:sp>
      <p:sp>
        <p:nvSpPr>
          <p:cNvPr id="8" name="Rectangle 7"/>
          <p:cNvSpPr>
            <a:spLocks noGrp="1"/>
          </p:cNvSpPr>
          <p:nvPr>
            <p:ph type="sldNum" sz="quarter" idx="34"/>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5"/>
          </p:nvPr>
        </p:nvSpPr>
        <p:spPr/>
        <p:txBody>
          <a:bodyPr/>
          <a:lstStyle>
            <a:extLst/>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1 Portrait with 3 Landscap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Rectangle 5"/>
          <p:cNvSpPr>
            <a:spLocks noGrp="1"/>
          </p:cNvSpPr>
          <p:nvPr>
            <p:ph type="dt" sz="half" idx="24"/>
          </p:nvPr>
        </p:nvSpPr>
        <p:spPr/>
        <p:txBody>
          <a:bodyPr/>
          <a:lstStyle>
            <a:extLst/>
          </a:lstStyle>
          <a:p>
            <a:pPr algn="r"/>
            <a:fld id="{9668B50E-0B48-4566-8609-C51CF752A7DF}" type="datetimeFigureOut">
              <a:rPr lang="en-US" smtClean="0">
                <a:solidFill>
                  <a:schemeClr val="bg1"/>
                </a:solidFill>
              </a:rPr>
              <a:pPr algn="r"/>
              <a:t>2/18/2013</a:t>
            </a:fld>
            <a:endParaRPr lang="en-US" dirty="0"/>
          </a:p>
        </p:txBody>
      </p:sp>
      <p:sp>
        <p:nvSpPr>
          <p:cNvPr id="7" name="Rectangle 6"/>
          <p:cNvSpPr>
            <a:spLocks noGrp="1"/>
          </p:cNvSpPr>
          <p:nvPr>
            <p:ph type="sldNum" sz="quarter" idx="25"/>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26"/>
          </p:nvPr>
        </p:nvSpPr>
        <p:spPr/>
        <p:txBody>
          <a:bodyPr/>
          <a:lstStyle>
            <a:extLst/>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Rectangle 6"/>
          <p:cNvSpPr>
            <a:spLocks noGrp="1"/>
          </p:cNvSpPr>
          <p:nvPr>
            <p:ph type="dt" sz="half" idx="29"/>
          </p:nvPr>
        </p:nvSpPr>
        <p:spPr/>
        <p:txBody>
          <a:bodyPr/>
          <a:lstStyle>
            <a:extLst/>
          </a:lstStyle>
          <a:p>
            <a:pPr algn="r"/>
            <a:fld id="{9668B50E-0B48-4566-8609-C51CF752A7DF}" type="datetimeFigureOut">
              <a:rPr lang="en-US" smtClean="0">
                <a:solidFill>
                  <a:schemeClr val="bg1"/>
                </a:solidFill>
              </a:rPr>
              <a:pPr algn="r"/>
              <a:t>2/18/2013</a:t>
            </a:fld>
            <a:endParaRPr lang="en-US" dirty="0"/>
          </a:p>
        </p:txBody>
      </p:sp>
      <p:sp>
        <p:nvSpPr>
          <p:cNvPr id="8" name="Rectangle 7"/>
          <p:cNvSpPr>
            <a:spLocks noGrp="1"/>
          </p:cNvSpPr>
          <p:nvPr>
            <p:ph type="sldNum" sz="quarter" idx="30"/>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1"/>
          </p:nvPr>
        </p:nvSpPr>
        <p:spPr/>
        <p:txBody>
          <a:bodyPr/>
          <a:lstStyle>
            <a:extLst/>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Rectangle 7"/>
          <p:cNvSpPr>
            <a:spLocks noGrp="1"/>
          </p:cNvSpPr>
          <p:nvPr>
            <p:ph type="dt" sz="half" idx="31"/>
          </p:nvPr>
        </p:nvSpPr>
        <p:spPr/>
        <p:txBody>
          <a:bodyPr/>
          <a:lstStyle>
            <a:extLst/>
          </a:lstStyle>
          <a:p>
            <a:pPr algn="r"/>
            <a:fld id="{9668B50E-0B48-4566-8609-C51CF752A7DF}" type="datetimeFigureOut">
              <a:rPr lang="en-US" smtClean="0">
                <a:solidFill>
                  <a:schemeClr val="bg1"/>
                </a:solidFill>
              </a:rPr>
              <a:pPr algn="r"/>
              <a:t>2/18/2013</a:t>
            </a:fld>
            <a:endParaRPr lang="en-US" dirty="0"/>
          </a:p>
        </p:txBody>
      </p:sp>
      <p:sp>
        <p:nvSpPr>
          <p:cNvPr id="10" name="Rectangle 9"/>
          <p:cNvSpPr>
            <a:spLocks noGrp="1"/>
          </p:cNvSpPr>
          <p:nvPr>
            <p:ph type="sldNum" sz="quarter" idx="32"/>
          </p:nvPr>
        </p:nvSpPr>
        <p:spPr/>
        <p:txBody>
          <a:bodyPr/>
          <a:lstStyle>
            <a:extLst/>
          </a:lstStyle>
          <a:p>
            <a:fld id="{8A4431D5-1B33-458B-8AFD-CECCB0FA18CB}" type="slidenum">
              <a:rPr lang="en-US" smtClean="0">
                <a:solidFill>
                  <a:srgbClr val="FFFFFF"/>
                </a:solidFill>
              </a:rPr>
              <a:pPr/>
              <a:t>‹#›</a:t>
            </a:fld>
            <a:endParaRPr lang="en-US" dirty="0"/>
          </a:p>
        </p:txBody>
      </p:sp>
      <p:sp>
        <p:nvSpPr>
          <p:cNvPr id="11" name="Rectangle 10"/>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dirty="0" smtClean="0"/>
              <a:t>Click icon to add picture</a:t>
            </a:r>
            <a:endParaRPr lang="en-US" sz="2400" i="0" dirty="0"/>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2/18/2013</a:t>
            </a:fld>
            <a:endParaRPr lang="en-US" dirty="0"/>
          </a:p>
        </p:txBody>
      </p:sp>
      <p:sp>
        <p:nvSpPr>
          <p:cNvPr id="9" name="Rectangle 8"/>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18"/>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2"/>
                </a:solidFill>
                <a:latin typeface="+mn-lt"/>
                <a:ea typeface="+mn-ea"/>
                <a:cs typeface="+mn-cs"/>
              </a:defRPr>
            </a:lvl1pPr>
            <a:extLst/>
          </a:lstStyle>
          <a:p>
            <a:pPr marL="0" marR="0" indent="1588" algn="ctr" rtl="0" latinLnBrk="0">
              <a:spcBef>
                <a:spcPct val="20000"/>
              </a:spcBef>
              <a:buFontTx/>
              <a:buNone/>
            </a:pPr>
            <a:r>
              <a:rPr lang="en-US" sz="2400" i="0" dirty="0" smtClean="0"/>
              <a:t>Click icon to add picture</a:t>
            </a:r>
            <a:endParaRPr lang="en-US" sz="2400" i="0" dirty="0"/>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dirty="0" smtClean="0"/>
              <a:t>Click icon to add picture</a:t>
            </a:r>
            <a:endParaRPr lang="en-US" sz="2400" i="0" dirty="0"/>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10" name="Rectangle 9"/>
          <p:cNvSpPr>
            <a:spLocks noGrp="1"/>
          </p:cNvSpPr>
          <p:nvPr>
            <p:ph type="dt" sz="half" idx="17"/>
          </p:nvPr>
        </p:nvSpPr>
        <p:spPr/>
        <p:txBody>
          <a:bodyPr/>
          <a:lstStyle>
            <a:extLst/>
          </a:lstStyle>
          <a:p>
            <a:pPr algn="r"/>
            <a:fld id="{9668B50E-0B48-4566-8609-C51CF752A7DF}" type="datetimeFigureOut">
              <a:rPr lang="en-US" smtClean="0">
                <a:solidFill>
                  <a:schemeClr val="bg1"/>
                </a:solidFill>
              </a:rPr>
              <a:pPr algn="r"/>
              <a:t>2/18/2013</a:t>
            </a:fld>
            <a:endParaRPr lang="en-US" dirty="0"/>
          </a:p>
        </p:txBody>
      </p:sp>
      <p:sp>
        <p:nvSpPr>
          <p:cNvPr id="11" name="Rectangle 10"/>
          <p:cNvSpPr>
            <a:spLocks noGrp="1"/>
          </p:cNvSpPr>
          <p:nvPr>
            <p:ph type="sldNum" sz="quarter" idx="18"/>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9"/>
          </p:nvPr>
        </p:nvSpPr>
        <p:spPr/>
        <p:txBody>
          <a:bodyPr/>
          <a:lstStyle>
            <a:extLst/>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dirty="0"/>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a:buFontTx/>
              <a:buNone/>
              <a:defRPr sz="2400" i="0" baseline="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2/18/2013</a:t>
            </a:fld>
            <a:endParaRPr lang="en-US" dirty="0"/>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with Caption">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a:buFontTx/>
              <a:buNone/>
              <a:defRPr sz="2000" i="0"/>
            </a:lvl1pPr>
            <a:extLst/>
          </a:lstStyle>
          <a:p>
            <a:pPr lvl="0"/>
            <a:r>
              <a:rPr lang="en-US" dirty="0" smtClean="0"/>
              <a:t>Click to add caption</a:t>
            </a:r>
            <a:endParaRPr lang="en-US" dirty="0"/>
          </a:p>
        </p:txBody>
      </p:sp>
      <p:sp>
        <p:nvSpPr>
          <p:cNvPr id="8" name="Rectangle 7"/>
          <p:cNvSpPr>
            <a:spLocks noGrp="1"/>
          </p:cNvSpPr>
          <p:nvPr>
            <p:ph type="dt" sz="half" idx="32"/>
          </p:nvPr>
        </p:nvSpPr>
        <p:spPr/>
        <p:txBody>
          <a:bodyPr/>
          <a:lstStyle>
            <a:extLst/>
          </a:lstStyle>
          <a:p>
            <a:pPr algn="r"/>
            <a:fld id="{9668B50E-0B48-4566-8609-C51CF752A7DF}" type="datetimeFigureOut">
              <a:rPr lang="en-US" smtClean="0">
                <a:solidFill>
                  <a:schemeClr val="bg1"/>
                </a:solidFill>
              </a:rPr>
              <a:pPr algn="r"/>
              <a:t>2/18/2013</a:t>
            </a:fld>
            <a:endParaRPr lang="en-US" dirty="0"/>
          </a:p>
        </p:txBody>
      </p:sp>
      <p:sp>
        <p:nvSpPr>
          <p:cNvPr id="9" name="Rectangle 8"/>
          <p:cNvSpPr>
            <a:spLocks noGrp="1"/>
          </p:cNvSpPr>
          <p:nvPr>
            <p:ph type="sldNum" sz="quarter" idx="33"/>
          </p:nvPr>
        </p:nvSpPr>
        <p:spPr/>
        <p:txBody>
          <a:bodyPr/>
          <a:lstStyle>
            <a:extLst/>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34"/>
          </p:nvPr>
        </p:nvSpPr>
        <p:spPr/>
        <p:txBody>
          <a:bodyPr/>
          <a:lstStyle>
            <a:extLst/>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9668B50E-0B48-4566-8609-C51CF752A7DF}" type="datetimeFigureOut">
              <a:rPr lang="en-US" smtClean="0"/>
              <a:pPr/>
              <a:t>2/18/2013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A4431D5-1B33-458B-8AFD-CECCB0FA18C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68B50E-0B48-4566-8609-C51CF752A7DF}" type="datetimeFigureOut">
              <a:rPr lang="en-US" smtClean="0"/>
              <a:pPr/>
              <a:t>2/18/2013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A4431D5-1B33-458B-8AFD-CECCB0FA18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2/18/2013</a:t>
            </a:fld>
            <a:endParaRPr lang="en-US" dirty="0"/>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extLst/>
          </a:lstStyle>
          <a:p>
            <a:pPr marL="0" marR="0" indent="0" algn="ctr">
              <a:buFontTx/>
              <a:buNone/>
            </a:pPr>
            <a:r>
              <a:rPr lang="en-US" i="0" dirty="0" smtClean="0"/>
              <a:t>Click icon to add full page picture</a:t>
            </a:r>
            <a:endParaRPr lang="en-US" i="0" baseline="0" dirty="0" smtClean="0"/>
          </a:p>
        </p:txBody>
      </p:sp>
      <p:sp>
        <p:nvSpPr>
          <p:cNvPr id="6" name="Rectangle 5"/>
          <p:cNvSpPr>
            <a:spLocks noGrp="1"/>
          </p:cNvSpPr>
          <p:nvPr>
            <p:ph type="dt" sz="half" idx="11"/>
          </p:nvPr>
        </p:nvSpPr>
        <p:spPr/>
        <p:txBody>
          <a:bodyPr/>
          <a:lstStyle>
            <a:extLst/>
          </a:lstStyle>
          <a:p>
            <a:pPr algn="r"/>
            <a:fld id="{9668B50E-0B48-4566-8609-C51CF752A7DF}" type="datetimeFigureOut">
              <a:rPr lang="en-US" smtClean="0">
                <a:solidFill>
                  <a:schemeClr val="bg1"/>
                </a:solidFill>
              </a:rPr>
              <a:pPr algn="r"/>
              <a:t>2/18/2013</a:t>
            </a:fld>
            <a:endParaRPr lang="en-US" dirty="0"/>
          </a:p>
        </p:txBody>
      </p:sp>
      <p:sp>
        <p:nvSpPr>
          <p:cNvPr id="7" name="Rectangle 6"/>
          <p:cNvSpPr>
            <a:spLocks noGrp="1"/>
          </p:cNvSpPr>
          <p:nvPr>
            <p:ph type="sldNum" sz="quarter" idx="12"/>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3"/>
          </p:nvPr>
        </p:nvSpPr>
        <p:spPr/>
        <p:txBody>
          <a:bodyPr/>
          <a:lstStyle>
            <a:extLst/>
          </a:lstStyle>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lbum Section">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a:buFontTx/>
              <a:buNone/>
              <a:defRPr sz="1200">
                <a:solidFill>
                  <a:srgbClr val="FFFFFF"/>
                </a:solidFill>
              </a:defRPr>
            </a:lvl1pPr>
            <a:extLst/>
          </a:lstStyle>
          <a:p>
            <a:pPr lvl="0"/>
            <a:r>
              <a:rPr lang="en-US" dirty="0" smtClean="0"/>
              <a:t>Click to add subtitle</a:t>
            </a:r>
            <a:endParaRPr lang="en-US" dirty="0"/>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a:buFontTx/>
              <a:buNone/>
              <a:defRPr sz="3200">
                <a:solidFill>
                  <a:srgbClr val="FFFFFF"/>
                </a:solidFill>
              </a:defRPr>
            </a:lvl1pPr>
            <a:extLst/>
          </a:lstStyle>
          <a:p>
            <a:pPr lvl="0"/>
            <a:r>
              <a:rPr lang="en-US" dirty="0" smtClean="0"/>
              <a:t>Click to add section title</a:t>
            </a:r>
            <a:endParaRPr lang="en-US" dirty="0"/>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Rectangle 17"/>
          <p:cNvSpPr>
            <a:spLocks noGrp="1"/>
          </p:cNvSpPr>
          <p:nvPr>
            <p:ph type="dt" sz="half" idx="20"/>
          </p:nvPr>
        </p:nvSpPr>
        <p:spPr/>
        <p:txBody>
          <a:bodyPr/>
          <a:lstStyle>
            <a:extLst/>
          </a:lstStyle>
          <a:p>
            <a:pPr algn="r"/>
            <a:fld id="{9668B50E-0B48-4566-8609-C51CF752A7DF}" type="datetimeFigureOut">
              <a:rPr lang="en-US" smtClean="0">
                <a:solidFill>
                  <a:schemeClr val="bg1"/>
                </a:solidFill>
              </a:rPr>
              <a:pPr algn="r"/>
              <a:t>2/18/2013</a:t>
            </a:fld>
            <a:endParaRPr lang="en-US" dirty="0"/>
          </a:p>
        </p:txBody>
      </p:sp>
      <p:sp>
        <p:nvSpPr>
          <p:cNvPr id="20" name="Rectangle 19"/>
          <p:cNvSpPr>
            <a:spLocks noGrp="1"/>
          </p:cNvSpPr>
          <p:nvPr>
            <p:ph type="sldNum" sz="quarter" idx="21"/>
          </p:nvPr>
        </p:nvSpPr>
        <p:spPr/>
        <p:txBody>
          <a:bodyPr/>
          <a:lstStyle>
            <a:extLst/>
          </a:lstStyle>
          <a:p>
            <a:fld id="{8A4431D5-1B33-458B-8AFD-CECCB0FA18CB}" type="slidenum">
              <a:rPr lang="en-US" smtClean="0">
                <a:solidFill>
                  <a:srgbClr val="FFFFFF"/>
                </a:solidFill>
              </a:rPr>
              <a:pPr/>
              <a:t>‹#›</a:t>
            </a:fld>
            <a:endParaRPr lang="en-US" dirty="0"/>
          </a:p>
        </p:txBody>
      </p:sp>
      <p:sp>
        <p:nvSpPr>
          <p:cNvPr id="21" name="Rectangle 20"/>
          <p:cNvSpPr>
            <a:spLocks noGrp="1"/>
          </p:cNvSpPr>
          <p:nvPr>
            <p:ph type="ftr" sz="quarter" idx="22"/>
          </p:nvPr>
        </p:nvSpPr>
        <p:spPr/>
        <p:txBody>
          <a:bodyPr/>
          <a:lstStyle>
            <a:extLst/>
          </a:lstStyle>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2/18/2013</a:t>
            </a:fld>
            <a:endParaRPr lang="en-US" dirty="0"/>
          </a:p>
        </p:txBody>
      </p:sp>
      <p:sp>
        <p:nvSpPr>
          <p:cNvPr id="7" name="Rectangle 6"/>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pPr algn="r"/>
            <a:fld id="{9668B50E-0B48-4566-8609-C51CF752A7DF}" type="datetimeFigureOut">
              <a:rPr lang="en-US" smtClean="0">
                <a:solidFill>
                  <a:schemeClr val="bg1"/>
                </a:solidFill>
              </a:rPr>
              <a:pPr algn="r"/>
              <a:t>2/18/2013</a:t>
            </a:fld>
            <a:endParaRPr lang="en-US" dirty="0"/>
          </a:p>
        </p:txBody>
      </p:sp>
      <p:sp>
        <p:nvSpPr>
          <p:cNvPr id="7" name="Rectangle 6"/>
          <p:cNvSpPr>
            <a:spLocks noGrp="1"/>
          </p:cNvSpPr>
          <p:nvPr>
            <p:ph type="sldNum" sz="quarter" idx="19"/>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20"/>
          </p:nvPr>
        </p:nvSpPr>
        <p:spPr/>
        <p:txBody>
          <a:bodyPr/>
          <a:lstStyle>
            <a:extLst/>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a:buFontTx/>
              <a:buNone/>
              <a:defRPr sz="2000" i="0"/>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pPr algn="r"/>
            <a:fld id="{9668B50E-0B48-4566-8609-C51CF752A7DF}" type="datetimeFigureOut">
              <a:rPr lang="en-US" smtClean="0">
                <a:solidFill>
                  <a:schemeClr val="bg1"/>
                </a:solidFill>
              </a:rPr>
              <a:pPr algn="r"/>
              <a:t>2/18/2013</a:t>
            </a:fld>
            <a:endParaRPr lang="en-US" dirty="0"/>
          </a:p>
        </p:txBody>
      </p:sp>
      <p:sp>
        <p:nvSpPr>
          <p:cNvPr id="6" name="Rectangle 5"/>
          <p:cNvSpPr>
            <a:spLocks noGrp="1"/>
          </p:cNvSpPr>
          <p:nvPr>
            <p:ph type="sldNum" sz="quarter" idx="15"/>
          </p:nvPr>
        </p:nvSpPr>
        <p:spPr/>
        <p:txBody>
          <a:bodyPr/>
          <a:lstStyle>
            <a:extLst/>
          </a:lstStyle>
          <a:p>
            <a:fld id="{8A4431D5-1B33-458B-8AFD-CECCB0FA18CB}" type="slidenum">
              <a:rPr lang="en-US" smtClean="0">
                <a:solidFill>
                  <a:srgbClr val="FFFFFF"/>
                </a:solidFill>
              </a:rPr>
              <a:pPr/>
              <a:t>‹#›</a:t>
            </a:fld>
            <a:endParaRPr lang="en-US" dirty="0"/>
          </a:p>
        </p:txBody>
      </p:sp>
      <p:sp>
        <p:nvSpPr>
          <p:cNvPr id="7" name="Rectangle 6"/>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9" name="Rectangle 8"/>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2/18/2013</a:t>
            </a:fld>
            <a:endParaRPr lang="en-US" dirty="0"/>
          </a:p>
        </p:txBody>
      </p:sp>
      <p:sp>
        <p:nvSpPr>
          <p:cNvPr id="11" name="Rectangle 10"/>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extLst/>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a:defRPr sz="1200">
                <a:solidFill>
                  <a:schemeClr val="bg1"/>
                </a:solidFill>
              </a:defRPr>
            </a:lvl1pPr>
            <a:extLst/>
          </a:lstStyle>
          <a:p>
            <a:pPr algn="r"/>
            <a:fld id="{9668B50E-0B48-4566-8609-C51CF752A7DF}" type="datetimeFigureOut">
              <a:rPr lang="en-US" smtClean="0">
                <a:solidFill>
                  <a:schemeClr val="bg1"/>
                </a:solidFill>
              </a:rPr>
              <a:pPr algn="r"/>
              <a:t>2/18/2013</a:t>
            </a:fld>
            <a:endParaRPr lang="en-US" dirty="0">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a:defRPr sz="1200">
                <a:solidFill>
                  <a:schemeClr val="bg1"/>
                </a:solidFill>
              </a:defRPr>
            </a:lvl1pPr>
            <a:extLst/>
          </a:lstStyle>
          <a:p>
            <a:pPr algn="l"/>
            <a:endParaRPr lang="en-US" dirty="0">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a:defRPr sz="1200">
                <a:solidFill>
                  <a:schemeClr val="bg1"/>
                </a:solidFill>
              </a:defRPr>
            </a:lvl1pPr>
            <a:extLst/>
          </a:lstStyle>
          <a:p>
            <a:fld id="{8A4431D5-1B33-458B-8AFD-CECCB0FA18CB}" type="slidenum">
              <a:rPr lang="en-US" smtClean="0">
                <a:solidFill>
                  <a:schemeClr val="bg1"/>
                </a:solidFill>
              </a:rPr>
              <a:pPr/>
              <a:t>‹#›</a:t>
            </a:fld>
            <a:endParaRPr lang="en-US" dirty="0">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ctr" rtl="0" eaLnBrk="1" latinLnBrk="0" hangingPunct="1">
        <a:spcBef>
          <a:spcPct val="0"/>
        </a:spcBef>
        <a:buNone/>
        <a:defRPr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Persuasive%20Writing/HSPersuasiveV2.ppt"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Word_Document1.docx"/><Relationship Id="rId4" Type="http://schemas.openxmlformats.org/officeDocument/2006/relationships/hyperlink" Target="../../../../../../Downloads/FCAT%20Writing%20Rubric%202012%20-%20revised.doc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grammar.ccc.commnet.edu/grammar/commas.htm" TargetMode="Externa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body" sz="quarter" idx="10"/>
          </p:nvPr>
        </p:nvSpPr>
        <p:spPr/>
        <p:style>
          <a:lnRef idx="1">
            <a:schemeClr val="accent1"/>
          </a:lnRef>
          <a:fillRef idx="3">
            <a:schemeClr val="accent1"/>
          </a:fillRef>
          <a:effectRef idx="2">
            <a:schemeClr val="accent1"/>
          </a:effectRef>
          <a:fontRef idx="minor">
            <a:schemeClr val="lt1"/>
          </a:fontRef>
        </p:style>
        <p:txBody>
          <a:bodyPr/>
          <a:lstStyle>
            <a:extLst/>
          </a:lstStyle>
          <a:p>
            <a:r>
              <a:rPr lang="en-US" sz="6600" dirty="0" smtClean="0"/>
              <a:t>Becoming Better Writers</a:t>
            </a:r>
            <a:endParaRPr lang="en-US" sz="6600" dirty="0"/>
          </a:p>
        </p:txBody>
      </p:sp>
      <p:pic>
        <p:nvPicPr>
          <p:cNvPr id="4" name="j0178459.jpg"/>
          <p:cNvPicPr>
            <a:picLocks noGrp="1" noChangeAspect="1"/>
          </p:cNvPicPr>
          <p:nvPr>
            <p:ph type="pic" sz="quarter" idx="11"/>
          </p:nvPr>
        </p:nvPicPr>
        <p:blipFill>
          <a:blip r:embed="rId3" cstate="print"/>
          <a:stretch>
            <a:fillRect/>
          </a:stretch>
        </p:blipFill>
        <p:spPr>
          <a:xfrm>
            <a:off x="228600" y="550164"/>
            <a:ext cx="6858000" cy="4443984"/>
          </a:xfrm>
        </p:spPr>
      </p:pic>
      <p:sp>
        <p:nvSpPr>
          <p:cNvPr id="7" name="Rectangle 6"/>
          <p:cNvSpPr>
            <a:spLocks noGrp="1"/>
          </p:cNvSpPr>
          <p:nvPr>
            <p:ph type="body" sz="quarter" idx="15"/>
          </p:nvPr>
        </p:nvSpPr>
        <p:spPr>
          <a:xfrm rot="16200000">
            <a:off x="5600700" y="2019300"/>
            <a:ext cx="5181600" cy="1447800"/>
          </a:xfrm>
        </p:spPr>
        <p:style>
          <a:lnRef idx="1">
            <a:schemeClr val="accent3"/>
          </a:lnRef>
          <a:fillRef idx="3">
            <a:schemeClr val="accent3"/>
          </a:fillRef>
          <a:effectRef idx="2">
            <a:schemeClr val="accent3"/>
          </a:effectRef>
          <a:fontRef idx="minor">
            <a:schemeClr val="lt1"/>
          </a:fontRef>
        </p:style>
        <p:txBody>
          <a:bodyPr>
            <a:noAutofit/>
          </a:bodyPr>
          <a:lstStyle/>
          <a:p>
            <a:pPr algn="ctr"/>
            <a:endParaRPr lang="en-US" sz="900" dirty="0">
              <a:latin typeface="Arial Rounded MT Bold" pitchFamily="34" charset="0"/>
            </a:endParaRPr>
          </a:p>
          <a:p>
            <a:pPr algn="ctr"/>
            <a:endParaRPr lang="en-US" sz="800" dirty="0" smtClean="0">
              <a:latin typeface="Arial Rounded MT Bold" pitchFamily="34" charset="0"/>
            </a:endParaRPr>
          </a:p>
          <a:p>
            <a:pPr algn="ctr"/>
            <a:r>
              <a:rPr lang="en-US" sz="3200" dirty="0" smtClean="0">
                <a:latin typeface="Arial Rounded MT Bold" pitchFamily="34" charset="0"/>
              </a:rPr>
              <a:t>Review of Tips &amp; Tricks</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48600" cy="114300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Recognize the Opposition - </a:t>
            </a:r>
            <a:br>
              <a:rPr lang="en-US" dirty="0" smtClean="0"/>
            </a:br>
            <a:r>
              <a:rPr lang="en-US" dirty="0" smtClean="0"/>
              <a:t>BUT Take a </a:t>
            </a:r>
            <a:r>
              <a:rPr lang="en-US" b="1" dirty="0" smtClean="0"/>
              <a:t>CLEAR</a:t>
            </a:r>
            <a:r>
              <a:rPr lang="en-US" dirty="0" smtClean="0"/>
              <a:t> Stand</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36" y="1600200"/>
            <a:ext cx="7389327" cy="4525963"/>
          </a:xfrm>
        </p:spPr>
      </p:pic>
    </p:spTree>
    <p:extLst>
      <p:ext uri="{BB962C8B-B14F-4D97-AF65-F5344CB8AC3E}">
        <p14:creationId xmlns:p14="http://schemas.microsoft.com/office/powerpoint/2010/main" val="3394178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76200" y="2590800"/>
            <a:ext cx="2688582" cy="1188720"/>
          </a:xfrm>
        </p:spPr>
      </p:pic>
      <p:sp>
        <p:nvSpPr>
          <p:cNvPr id="6" name="Text Placeholder 5"/>
          <p:cNvSpPr>
            <a:spLocks noGrp="1"/>
          </p:cNvSpPr>
          <p:nvPr>
            <p:ph type="body" sz="quarter" idx="16"/>
          </p:nvPr>
        </p:nvSpPr>
        <p:spPr/>
        <p:txBody>
          <a:bodyPr/>
          <a:lstStyle/>
          <a:p>
            <a:endParaRPr lang="en-US" dirty="0"/>
          </a:p>
        </p:txBody>
      </p:sp>
      <p:sp>
        <p:nvSpPr>
          <p:cNvPr id="7" name="Text Placeholder 6"/>
          <p:cNvSpPr>
            <a:spLocks noGrp="1"/>
          </p:cNvSpPr>
          <p:nvPr>
            <p:ph type="body" sz="quarter" idx="17"/>
          </p:nvPr>
        </p:nvSpPr>
        <p:spPr>
          <a:xfrm>
            <a:off x="2971800" y="1828800"/>
            <a:ext cx="5410200" cy="4038600"/>
          </a:xfrm>
        </p:spPr>
        <p:style>
          <a:lnRef idx="1">
            <a:schemeClr val="accent6"/>
          </a:lnRef>
          <a:fillRef idx="2">
            <a:schemeClr val="accent6"/>
          </a:fillRef>
          <a:effectRef idx="1">
            <a:schemeClr val="accent6"/>
          </a:effectRef>
          <a:fontRef idx="minor">
            <a:schemeClr val="dk1"/>
          </a:fontRef>
        </p:style>
        <p:txBody>
          <a:bodyPr>
            <a:normAutofit/>
          </a:bodyPr>
          <a:lstStyle/>
          <a:p>
            <a:pPr algn="l"/>
            <a:endParaRPr lang="en-US" sz="800" b="1" dirty="0" smtClean="0"/>
          </a:p>
          <a:p>
            <a:pPr algn="l"/>
            <a:r>
              <a:rPr lang="en-US" b="1" dirty="0" smtClean="0"/>
              <a:t>Six Strategies for Making Your Writing More Convincing</a:t>
            </a:r>
          </a:p>
          <a:p>
            <a:pPr algn="l"/>
            <a:endParaRPr lang="en-US" dirty="0" smtClean="0"/>
          </a:p>
          <a:p>
            <a:pPr marL="342900" indent="-342900" algn="l">
              <a:buFont typeface="+mj-lt"/>
              <a:buAutoNum type="arabicPeriod"/>
            </a:pPr>
            <a:r>
              <a:rPr lang="en-US" dirty="0" smtClean="0"/>
              <a:t>Be specific</a:t>
            </a:r>
          </a:p>
          <a:p>
            <a:pPr marL="342900" indent="-342900" algn="l">
              <a:buFont typeface="+mj-lt"/>
              <a:buAutoNum type="arabicPeriod"/>
            </a:pPr>
            <a:r>
              <a:rPr lang="en-US" dirty="0" smtClean="0"/>
              <a:t>Only include ideas you can support</a:t>
            </a:r>
          </a:p>
          <a:p>
            <a:pPr marL="342900" indent="-342900" algn="l">
              <a:buFont typeface="+mj-lt"/>
              <a:buAutoNum type="arabicPeriod"/>
            </a:pPr>
            <a:r>
              <a:rPr lang="en-US" dirty="0" smtClean="0"/>
              <a:t>Establish credibility</a:t>
            </a:r>
          </a:p>
          <a:p>
            <a:pPr marL="342900" indent="-342900" algn="l">
              <a:buFont typeface="+mj-lt"/>
              <a:buAutoNum type="arabicPeriod"/>
            </a:pPr>
            <a:r>
              <a:rPr lang="en-US" dirty="0" smtClean="0"/>
              <a:t>Acknowledge counterarguments</a:t>
            </a:r>
          </a:p>
          <a:p>
            <a:pPr marL="342900" indent="-342900" algn="l">
              <a:buFont typeface="+mj-lt"/>
              <a:buAutoNum type="arabicPeriod"/>
            </a:pPr>
            <a:r>
              <a:rPr lang="en-US" dirty="0" smtClean="0"/>
              <a:t>Avoid absolutes</a:t>
            </a:r>
          </a:p>
          <a:p>
            <a:pPr marL="342900" indent="-342900" algn="l">
              <a:buFont typeface="+mj-lt"/>
              <a:buAutoNum type="arabicPeriod"/>
            </a:pPr>
            <a:r>
              <a:rPr lang="en-US" dirty="0" smtClean="0"/>
              <a:t>Be respectful to your audience</a:t>
            </a:r>
          </a:p>
          <a:p>
            <a:pPr marL="342900" indent="-342900" algn="l">
              <a:buFont typeface="+mj-lt"/>
              <a:buAutoNum type="arabicPeriod"/>
            </a:pPr>
            <a:endParaRPr lang="en-US" dirty="0"/>
          </a:p>
          <a:p>
            <a:pPr algn="l"/>
            <a:r>
              <a:rPr lang="en-US" dirty="0" smtClean="0"/>
              <a:t>BONUS: Do not write about your writing – just write.</a:t>
            </a:r>
          </a:p>
          <a:p>
            <a:pPr algn="l"/>
            <a:r>
              <a:rPr lang="en-US" dirty="0" smtClean="0"/>
              <a:t>DOUBLE BONUS: Avoid the obvious</a:t>
            </a:r>
          </a:p>
          <a:p>
            <a:pPr marL="342900" indent="-342900" algn="l">
              <a:buFont typeface="+mj-lt"/>
              <a:buAutoNum type="arabicPeriod"/>
            </a:pPr>
            <a:endParaRPr lang="en-US" dirty="0" smtClean="0"/>
          </a:p>
          <a:p>
            <a:pPr marL="342900" indent="-342900" algn="l">
              <a:buFont typeface="+mj-lt"/>
              <a:buAutoNum type="arabicPeriod"/>
            </a:pPr>
            <a:endParaRPr lang="en-US" dirty="0"/>
          </a:p>
        </p:txBody>
      </p:sp>
      <p:sp>
        <p:nvSpPr>
          <p:cNvPr id="2" name="Title 1"/>
          <p:cNvSpPr>
            <a:spLocks noGrp="1"/>
          </p:cNvSpPr>
          <p:nvPr>
            <p:ph type="title" idx="4294967295"/>
          </p:nvPr>
        </p:nvSpPr>
        <p:spPr>
          <a:xfrm>
            <a:off x="381000" y="274638"/>
            <a:ext cx="7848600" cy="114300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Tips to Remember When Planning &amp; Writing Support</a:t>
            </a:r>
            <a:endParaRPr lang="en-US" dirty="0"/>
          </a:p>
        </p:txBody>
      </p:sp>
    </p:spTree>
    <p:extLst>
      <p:ext uri="{BB962C8B-B14F-4D97-AF65-F5344CB8AC3E}">
        <p14:creationId xmlns:p14="http://schemas.microsoft.com/office/powerpoint/2010/main" val="181419716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Organizational Structures: Persuasive</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endParaRPr lang="en-US" dirty="0" smtClean="0">
              <a:hlinkClick r:id="rId3" action="ppaction://hlinkpres?slideindex=1&amp;slidetitle="/>
            </a:endParaRPr>
          </a:p>
          <a:p>
            <a:endParaRPr lang="en-US" dirty="0">
              <a:hlinkClick r:id="rId3" action="ppaction://hlinkpres?slideindex=1&amp;slidetitle="/>
            </a:endParaRPr>
          </a:p>
          <a:p>
            <a:endParaRPr lang="en-US" dirty="0" smtClean="0">
              <a:hlinkClick r:id="rId3" action="ppaction://hlinkpres?slideindex=1&amp;slidetitle="/>
            </a:endParaRPr>
          </a:p>
          <a:p>
            <a:endParaRPr lang="en-US" dirty="0">
              <a:hlinkClick r:id="rId3" action="ppaction://hlinkpres?slideindex=1&amp;slidetitle="/>
            </a:endParaRPr>
          </a:p>
          <a:p>
            <a:endParaRPr lang="en-US" dirty="0" smtClean="0">
              <a:hlinkClick r:id="rId3" action="ppaction://hlinkpres?slideindex=1&amp;slidetitle="/>
            </a:endParaRPr>
          </a:p>
          <a:p>
            <a:endParaRPr lang="en-US" dirty="0">
              <a:hlinkClick r:id="rId3" action="ppaction://hlinkpres?slideindex=1&amp;slidetitle="/>
            </a:endParaRPr>
          </a:p>
          <a:p>
            <a:endParaRPr lang="en-US" dirty="0" smtClean="0">
              <a:hlinkClick r:id="rId3" action="ppaction://hlinkpres?slideindex=1&amp;slidetitle="/>
            </a:endParaRPr>
          </a:p>
          <a:p>
            <a:endParaRPr lang="en-US" dirty="0" smtClean="0">
              <a:hlinkClick r:id="rId3" action="ppaction://hlinkpres?slideindex=1&amp;slidetitle="/>
            </a:endParaRPr>
          </a:p>
          <a:p>
            <a:pPr marL="0" indent="0" algn="ctr">
              <a:buNone/>
            </a:pPr>
            <a:r>
              <a:rPr lang="en-US" dirty="0" smtClean="0">
                <a:hlinkClick r:id="rId3" action="ppaction://hlinkpres?slideindex=1&amp;slidetitle="/>
              </a:rPr>
              <a:t>Persuasive Writing - High School - PowerPoint</a:t>
            </a: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764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28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dirty="0" smtClean="0">
                <a:cs typeface="Arial" charset="0"/>
              </a:rPr>
              <a:t>.</a:t>
            </a:r>
          </a:p>
        </p:txBody>
      </p:sp>
      <p:sp>
        <p:nvSpPr>
          <p:cNvPr id="101379" name="Rectangle 2"/>
          <p:cNvSpPr>
            <a:spLocks noGrp="1" noChangeArrowheads="1"/>
          </p:cNvSpPr>
          <p:nvPr>
            <p:ph type="title"/>
          </p:nvPr>
        </p:nvSpPr>
        <p:spPr/>
        <p:style>
          <a:lnRef idx="1">
            <a:schemeClr val="accent3"/>
          </a:lnRef>
          <a:fillRef idx="3">
            <a:schemeClr val="accent3"/>
          </a:fillRef>
          <a:effectRef idx="2">
            <a:schemeClr val="accent3"/>
          </a:effectRef>
          <a:fontRef idx="minor">
            <a:schemeClr val="lt1"/>
          </a:fontRef>
        </p:style>
        <p:txBody>
          <a:bodyPr/>
          <a:lstStyle/>
          <a:p>
            <a:pPr eaLnBrk="1" hangingPunct="1"/>
            <a:r>
              <a:rPr lang="en-US" sz="4000" dirty="0" smtClean="0"/>
              <a:t>Persuasive Organizational Structures</a:t>
            </a:r>
          </a:p>
        </p:txBody>
      </p:sp>
      <p:sp>
        <p:nvSpPr>
          <p:cNvPr id="101380" name="Rectangle 3"/>
          <p:cNvSpPr>
            <a:spLocks noGrp="1" noChangeArrowheads="1"/>
          </p:cNvSpPr>
          <p:nvPr>
            <p:ph type="body" idx="1"/>
          </p:nvPr>
        </p:nvSpPr>
        <p:spPr/>
        <p:style>
          <a:lnRef idx="1">
            <a:schemeClr val="accent6"/>
          </a:lnRef>
          <a:fillRef idx="2">
            <a:schemeClr val="accent6"/>
          </a:fillRef>
          <a:effectRef idx="1">
            <a:schemeClr val="accent6"/>
          </a:effectRef>
          <a:fontRef idx="minor">
            <a:schemeClr val="dk1"/>
          </a:fontRef>
        </p:style>
        <p:txBody>
          <a:bodyPr/>
          <a:lstStyle/>
          <a:p>
            <a:pPr eaLnBrk="1" hangingPunct="1"/>
            <a:r>
              <a:rPr lang="en-US" dirty="0" smtClean="0"/>
              <a:t>Order of importance </a:t>
            </a:r>
          </a:p>
          <a:p>
            <a:pPr lvl="1" eaLnBrk="1" hangingPunct="1"/>
            <a:r>
              <a:rPr lang="en-US" dirty="0" smtClean="0"/>
              <a:t>Topics are prioritized from most to least or least to most</a:t>
            </a:r>
          </a:p>
          <a:p>
            <a:pPr eaLnBrk="1" hangingPunct="1"/>
            <a:r>
              <a:rPr lang="en-US" dirty="0" smtClean="0"/>
              <a:t>Causal chain</a:t>
            </a:r>
          </a:p>
          <a:p>
            <a:pPr lvl="1" eaLnBrk="1" hangingPunct="1"/>
            <a:r>
              <a:rPr lang="en-US" dirty="0" smtClean="0"/>
              <a:t>A culminating chain of events where one thing leads to the next (snowball or domino effect)</a:t>
            </a:r>
          </a:p>
          <a:p>
            <a:pPr eaLnBrk="1" hangingPunct="1"/>
            <a:endParaRPr lang="en-US" dirty="0" smtClean="0"/>
          </a:p>
        </p:txBody>
      </p:sp>
    </p:spTree>
    <p:extLst>
      <p:ext uri="{BB962C8B-B14F-4D97-AF65-F5344CB8AC3E}">
        <p14:creationId xmlns:p14="http://schemas.microsoft.com/office/powerpoint/2010/main" val="1000889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dirty="0" smtClean="0">
                <a:cs typeface="Arial" charset="0"/>
              </a:rPr>
              <a:t>.</a:t>
            </a:r>
          </a:p>
        </p:txBody>
      </p:sp>
      <p:sp>
        <p:nvSpPr>
          <p:cNvPr id="102403" name="Rectangle 1026"/>
          <p:cNvSpPr>
            <a:spLocks noGrp="1" noChangeArrowheads="1"/>
          </p:cNvSpPr>
          <p:nvPr>
            <p:ph type="title"/>
          </p:nvPr>
        </p:nvSpPr>
        <p:spPr/>
        <p:style>
          <a:lnRef idx="1">
            <a:schemeClr val="accent3"/>
          </a:lnRef>
          <a:fillRef idx="3">
            <a:schemeClr val="accent3"/>
          </a:fillRef>
          <a:effectRef idx="2">
            <a:schemeClr val="accent3"/>
          </a:effectRef>
          <a:fontRef idx="minor">
            <a:schemeClr val="lt1"/>
          </a:fontRef>
        </p:style>
        <p:txBody>
          <a:bodyPr/>
          <a:lstStyle/>
          <a:p>
            <a:pPr eaLnBrk="1" hangingPunct="1"/>
            <a:r>
              <a:rPr lang="en-US" sz="4000" dirty="0" smtClean="0"/>
              <a:t>Persuasive Organizational Structures</a:t>
            </a:r>
          </a:p>
        </p:txBody>
      </p:sp>
      <p:sp>
        <p:nvSpPr>
          <p:cNvPr id="102404" name="Rectangle 1027"/>
          <p:cNvSpPr>
            <a:spLocks noGrp="1" noChangeArrowheads="1"/>
          </p:cNvSpPr>
          <p:nvPr>
            <p:ph type="body" idx="1"/>
          </p:nvPr>
        </p:nvSpPr>
        <p:spPr/>
        <p:style>
          <a:lnRef idx="1">
            <a:schemeClr val="accent6"/>
          </a:lnRef>
          <a:fillRef idx="2">
            <a:schemeClr val="accent6"/>
          </a:fillRef>
          <a:effectRef idx="1">
            <a:schemeClr val="accent6"/>
          </a:effectRef>
          <a:fontRef idx="minor">
            <a:schemeClr val="dk1"/>
          </a:fontRef>
        </p:style>
        <p:txBody>
          <a:bodyPr/>
          <a:lstStyle/>
          <a:p>
            <a:pPr eaLnBrk="1" hangingPunct="1"/>
            <a:r>
              <a:rPr lang="en-US" dirty="0" smtClean="0"/>
              <a:t>Concession/Rebuttal Organization</a:t>
            </a:r>
          </a:p>
          <a:p>
            <a:pPr lvl="1" eaLnBrk="1" hangingPunct="1"/>
            <a:r>
              <a:rPr lang="en-US" dirty="0" smtClean="0"/>
              <a:t>Acknowledging or recognizing the opposing viewpoint</a:t>
            </a:r>
          </a:p>
          <a:p>
            <a:pPr lvl="1" eaLnBrk="1" hangingPunct="1"/>
            <a:r>
              <a:rPr lang="en-US" dirty="0" smtClean="0"/>
              <a:t>Conceding something that has some merit</a:t>
            </a:r>
          </a:p>
          <a:p>
            <a:pPr lvl="1" eaLnBrk="1" hangingPunct="1"/>
            <a:r>
              <a:rPr lang="en-US" dirty="0" smtClean="0"/>
              <a:t>Then countering with another argument</a:t>
            </a:r>
          </a:p>
        </p:txBody>
      </p:sp>
    </p:spTree>
    <p:extLst>
      <p:ext uri="{BB962C8B-B14F-4D97-AF65-F5344CB8AC3E}">
        <p14:creationId xmlns:p14="http://schemas.microsoft.com/office/powerpoint/2010/main" val="4182972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en-US" dirty="0" smtClean="0">
              <a:cs typeface="Arial" charset="0"/>
            </a:endParaRPr>
          </a:p>
        </p:txBody>
      </p:sp>
      <p:sp>
        <p:nvSpPr>
          <p:cNvPr id="103427" name="Rectangle 2"/>
          <p:cNvSpPr>
            <a:spLocks noGrp="1" noChangeArrowheads="1"/>
          </p:cNvSpPr>
          <p:nvPr>
            <p:ph type="title"/>
          </p:nvPr>
        </p:nvSpPr>
        <p:spPr/>
        <p:style>
          <a:lnRef idx="1">
            <a:schemeClr val="accent3"/>
          </a:lnRef>
          <a:fillRef idx="3">
            <a:schemeClr val="accent3"/>
          </a:fillRef>
          <a:effectRef idx="2">
            <a:schemeClr val="accent3"/>
          </a:effectRef>
          <a:fontRef idx="minor">
            <a:schemeClr val="lt1"/>
          </a:fontRef>
        </p:style>
        <p:txBody>
          <a:bodyPr/>
          <a:lstStyle/>
          <a:p>
            <a:pPr eaLnBrk="1" hangingPunct="1"/>
            <a:r>
              <a:rPr lang="en-US" sz="4000" dirty="0" smtClean="0"/>
              <a:t>Persuasive Organizational Structures</a:t>
            </a:r>
          </a:p>
        </p:txBody>
      </p:sp>
      <p:sp>
        <p:nvSpPr>
          <p:cNvPr id="103428" name="Rectangle 3"/>
          <p:cNvSpPr>
            <a:spLocks noGrp="1" noChangeArrowheads="1"/>
          </p:cNvSpPr>
          <p:nvPr>
            <p:ph type="body" idx="1"/>
          </p:nvPr>
        </p:nvSpPr>
        <p:spPr>
          <a:xfrm>
            <a:off x="457200" y="1828800"/>
            <a:ext cx="8229600" cy="4800600"/>
          </a:xfrm>
        </p:spPr>
        <p:style>
          <a:lnRef idx="1">
            <a:schemeClr val="accent6"/>
          </a:lnRef>
          <a:fillRef idx="2">
            <a:schemeClr val="accent6"/>
          </a:fillRef>
          <a:effectRef idx="1">
            <a:schemeClr val="accent6"/>
          </a:effectRef>
          <a:fontRef idx="minor">
            <a:schemeClr val="dk1"/>
          </a:fontRef>
        </p:style>
        <p:txBody>
          <a:bodyPr/>
          <a:lstStyle/>
          <a:p>
            <a:pPr eaLnBrk="1" hangingPunct="1">
              <a:lnSpc>
                <a:spcPct val="80000"/>
              </a:lnSpc>
            </a:pPr>
            <a:r>
              <a:rPr lang="en-US" sz="2800" dirty="0" smtClean="0"/>
              <a:t>Cause/effect</a:t>
            </a:r>
          </a:p>
          <a:p>
            <a:pPr lvl="1" eaLnBrk="1" hangingPunct="1">
              <a:lnSpc>
                <a:spcPct val="80000"/>
              </a:lnSpc>
            </a:pPr>
            <a:r>
              <a:rPr lang="en-US" sz="2400" dirty="0" smtClean="0"/>
              <a:t>Explain why something happened, and what came about as a result.</a:t>
            </a:r>
          </a:p>
          <a:p>
            <a:pPr eaLnBrk="1" hangingPunct="1">
              <a:lnSpc>
                <a:spcPct val="80000"/>
              </a:lnSpc>
            </a:pPr>
            <a:r>
              <a:rPr lang="en-US" sz="2800" dirty="0" smtClean="0"/>
              <a:t>Problem/solution</a:t>
            </a:r>
          </a:p>
          <a:p>
            <a:pPr lvl="1" eaLnBrk="1" hangingPunct="1">
              <a:lnSpc>
                <a:spcPct val="80000"/>
              </a:lnSpc>
            </a:pPr>
            <a:r>
              <a:rPr lang="en-US" sz="2400" dirty="0" smtClean="0"/>
              <a:t>Explain the problem or issue, and suggest how it can be solved.</a:t>
            </a:r>
          </a:p>
          <a:p>
            <a:pPr eaLnBrk="1" hangingPunct="1">
              <a:lnSpc>
                <a:spcPct val="80000"/>
              </a:lnSpc>
            </a:pPr>
            <a:r>
              <a:rPr lang="en-US" sz="2800" dirty="0" smtClean="0"/>
              <a:t>Definition</a:t>
            </a:r>
          </a:p>
          <a:p>
            <a:pPr lvl="1" eaLnBrk="1" hangingPunct="1">
              <a:lnSpc>
                <a:spcPct val="80000"/>
              </a:lnSpc>
            </a:pPr>
            <a:r>
              <a:rPr lang="en-US" sz="2400" dirty="0" smtClean="0"/>
              <a:t>Define the elements of a concept, and explain how, or whether or not, your definition fits.</a:t>
            </a:r>
          </a:p>
          <a:p>
            <a:pPr eaLnBrk="1" hangingPunct="1">
              <a:lnSpc>
                <a:spcPct val="80000"/>
              </a:lnSpc>
            </a:pPr>
            <a:r>
              <a:rPr lang="en-US" sz="2800" dirty="0" smtClean="0"/>
              <a:t>Combination</a:t>
            </a:r>
          </a:p>
          <a:p>
            <a:pPr lvl="1" eaLnBrk="1" hangingPunct="1">
              <a:lnSpc>
                <a:spcPct val="80000"/>
              </a:lnSpc>
            </a:pPr>
            <a:r>
              <a:rPr lang="en-US" sz="2400" dirty="0" smtClean="0"/>
              <a:t>Effective papers often use a combination of several structures.</a:t>
            </a:r>
          </a:p>
        </p:txBody>
      </p:sp>
    </p:spTree>
    <p:extLst>
      <p:ext uri="{BB962C8B-B14F-4D97-AF65-F5344CB8AC3E}">
        <p14:creationId xmlns:p14="http://schemas.microsoft.com/office/powerpoint/2010/main" val="258037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FOCUS ~ Reflect Insight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895600"/>
            <a:ext cx="2857899" cy="1314634"/>
          </a:xfrm>
        </p:spPr>
        <p:style>
          <a:lnRef idx="1">
            <a:schemeClr val="accent6"/>
          </a:lnRef>
          <a:fillRef idx="2">
            <a:schemeClr val="accent6"/>
          </a:fillRef>
          <a:effectRef idx="1">
            <a:schemeClr val="accent6"/>
          </a:effectRef>
          <a:fontRef idx="minor">
            <a:schemeClr val="dk1"/>
          </a:fontRef>
        </p:style>
      </p:pic>
      <p:sp>
        <p:nvSpPr>
          <p:cNvPr id="6" name="Rectangle 5"/>
          <p:cNvSpPr/>
          <p:nvPr/>
        </p:nvSpPr>
        <p:spPr>
          <a:xfrm>
            <a:off x="3200400" y="1676400"/>
            <a:ext cx="4876800" cy="4524315"/>
          </a:xfrm>
          <a:prstGeom prst="rect">
            <a:avLst/>
          </a:prstGeom>
        </p:spPr>
        <p:txBody>
          <a:bodyPr wrap="square">
            <a:spAutoFit/>
          </a:bodyPr>
          <a:lstStyle/>
          <a:p>
            <a:r>
              <a:rPr lang="en-US" b="1" dirty="0"/>
              <a:t>The Rule of “So What?” </a:t>
            </a:r>
            <a:r>
              <a:rPr lang="en-US" dirty="0"/>
              <a:t>– Good writing in every genre answers the question, “SO WHAT?” Good writing has a purpose, a point, a reason it was written. </a:t>
            </a:r>
            <a:r>
              <a:rPr lang="en-US" b="1" dirty="0"/>
              <a:t>The good writer looks for and finds the meanings, the significances, the implications in the subject he or she has chosen. </a:t>
            </a:r>
            <a:r>
              <a:rPr lang="en-US" dirty="0"/>
              <a:t>Sometimes, the SO WHAT? is subtle and implicit. Sometimes it’s explicitly stated. But always a good writer gives the reader something to think about</a:t>
            </a:r>
            <a:r>
              <a:rPr lang="en-US" dirty="0" smtClean="0"/>
              <a:t>.</a:t>
            </a:r>
          </a:p>
          <a:p>
            <a:endParaRPr lang="en-US" dirty="0"/>
          </a:p>
          <a:p>
            <a:r>
              <a:rPr lang="en-US" b="1" dirty="0" smtClean="0"/>
              <a:t>Robert </a:t>
            </a:r>
            <a:r>
              <a:rPr lang="en-US" b="1" dirty="0"/>
              <a:t>Frost wrote, “No tears for the writer, no tears for the reader.” </a:t>
            </a:r>
            <a:r>
              <a:rPr lang="en-US" dirty="0"/>
              <a:t>If you don’t find the deep meanings in your life or your characters’ lives, your readers won’t find meanings in your writing. A good writer often discovers the SO WHAT? through the thinking of the writing process. </a:t>
            </a:r>
          </a:p>
        </p:txBody>
      </p:sp>
    </p:spTree>
    <p:extLst>
      <p:ext uri="{BB962C8B-B14F-4D97-AF65-F5344CB8AC3E}">
        <p14:creationId xmlns:p14="http://schemas.microsoft.com/office/powerpoint/2010/main" val="213640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sz="3600" dirty="0">
                <a:solidFill>
                  <a:schemeClr val="bg1"/>
                </a:solidFill>
              </a:rPr>
              <a:t>Imitation is the sincerest form of flattery. </a:t>
            </a:r>
            <a:br>
              <a:rPr lang="en-US" sz="3600" dirty="0">
                <a:solidFill>
                  <a:schemeClr val="bg1"/>
                </a:solidFill>
              </a:rPr>
            </a:br>
            <a:r>
              <a:rPr lang="en-US" sz="2200" dirty="0">
                <a:solidFill>
                  <a:schemeClr val="bg1"/>
                </a:solidFill>
              </a:rPr>
              <a:t>Charles Caleb Colton</a:t>
            </a:r>
            <a:br>
              <a:rPr lang="en-US" sz="2200" dirty="0">
                <a:solidFill>
                  <a:schemeClr val="bg1"/>
                </a:solidFill>
              </a:rPr>
            </a:br>
            <a:endParaRPr lang="en-US" sz="2200" dirty="0">
              <a:solidFill>
                <a:schemeClr val="bg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1277" y="1600200"/>
            <a:ext cx="4100445" cy="4525963"/>
          </a:xfrm>
        </p:spPr>
        <p:style>
          <a:lnRef idx="1">
            <a:schemeClr val="accent6"/>
          </a:lnRef>
          <a:fillRef idx="2">
            <a:schemeClr val="accent6"/>
          </a:fillRef>
          <a:effectRef idx="1">
            <a:schemeClr val="accent6"/>
          </a:effectRef>
          <a:fontRef idx="minor">
            <a:schemeClr val="dk1"/>
          </a:fontRef>
        </p:style>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FOCUS: Reflect Insight</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40000" lnSpcReduction="20000"/>
          </a:bodyPr>
          <a:lstStyle/>
          <a:p>
            <a:pPr marL="0" indent="0">
              <a:buNone/>
            </a:pPr>
            <a:r>
              <a:rPr lang="en-US" b="1" dirty="0" smtClean="0"/>
              <a:t>Mentor Text:</a:t>
            </a:r>
          </a:p>
          <a:p>
            <a:endParaRPr lang="en-US" dirty="0"/>
          </a:p>
          <a:p>
            <a:pPr marL="0" indent="0">
              <a:buNone/>
            </a:pPr>
            <a:r>
              <a:rPr lang="en-US" sz="4000" dirty="0"/>
              <a:t>It was about forty yards to the gallows. I watched the bare brown back of the prisoner marching in front of me. He walked clumsily with his bound arms, but quite steadily, with that bobbing gait of the Indian who never straightens his knees. At each step his muscles slid neatly into place, the lock of hair on his scalp danced up and down, his feet printed themselves on the wet gravel. And once, in spite of the men who gripped him by each shoulder, he stepped slightly aside to avoid a puddle on the path</a:t>
            </a:r>
            <a:r>
              <a:rPr lang="en-US" sz="4000" dirty="0" smtClean="0"/>
              <a:t>.</a:t>
            </a:r>
          </a:p>
          <a:p>
            <a:pPr marL="0" indent="0">
              <a:buNone/>
            </a:pPr>
            <a:endParaRPr lang="en-US" sz="4000" dirty="0"/>
          </a:p>
          <a:p>
            <a:pPr marL="0" indent="0">
              <a:buNone/>
            </a:pPr>
            <a:r>
              <a:rPr lang="en-US" sz="4000" dirty="0"/>
              <a:t>It is curious, but till that moment I had never realized what it means to destroy a healthy, conscious man. When I saw the prisoner step aside to avoid the puddle, I saw the mystery, the unspeakable wrongness, of cutting a life short when it is in full tide. This man was not dying, he was alive just as we were alive. All the organs of his body were working--bowels digesting food, skin renewing itself, nails growing, tissues forming--all toiling away in solemn foolery. His nails would still be growing when he stood on the drop, when he was falling through the air with a tenth of a second to live. His eyes saw the yellow gravel and the gray walls, and his brain still remembered, foresaw, reasoned--reasoned even about puddles. He and we were a party of men walking together, seeing, hearing, feeling, understanding the same world; and in two minutes, with a sudden snap, one of us would be gone--one mind less, one world less</a:t>
            </a:r>
            <a:r>
              <a:rPr lang="en-US" sz="4000" dirty="0" smtClean="0"/>
              <a:t>.</a:t>
            </a:r>
          </a:p>
          <a:p>
            <a:pPr marL="0" indent="0">
              <a:buNone/>
            </a:pPr>
            <a:endParaRPr lang="en-US" dirty="0"/>
          </a:p>
          <a:p>
            <a:pPr marL="0" indent="0">
              <a:buNone/>
            </a:pPr>
            <a:r>
              <a:rPr lang="en-US" i="1" dirty="0" smtClean="0"/>
              <a:t>("</a:t>
            </a:r>
            <a:r>
              <a:rPr lang="en-US" i="1" dirty="0"/>
              <a:t>A Hanging" by George </a:t>
            </a:r>
            <a:r>
              <a:rPr lang="en-US" i="1" dirty="0" smtClean="0"/>
              <a:t>Orwell)</a:t>
            </a:r>
            <a:endParaRPr lang="en-US" dirty="0"/>
          </a:p>
          <a:p>
            <a:endParaRPr lang="en-US" dirty="0"/>
          </a:p>
        </p:txBody>
      </p:sp>
    </p:spTree>
    <p:extLst>
      <p:ext uri="{BB962C8B-B14F-4D97-AF65-F5344CB8AC3E}">
        <p14:creationId xmlns:p14="http://schemas.microsoft.com/office/powerpoint/2010/main" val="3547254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ORGANIZATION &amp; </a:t>
            </a:r>
            <a:br>
              <a:rPr lang="en-US" dirty="0" smtClean="0"/>
            </a:br>
            <a:r>
              <a:rPr lang="en-US" dirty="0" smtClean="0"/>
              <a:t>SUBSTANTIAL SUPPORT</a:t>
            </a:r>
            <a:endParaRPr lang="en-US" dirty="0"/>
          </a:p>
        </p:txBody>
      </p:sp>
      <p:sp>
        <p:nvSpPr>
          <p:cNvPr id="3" name="Content Placeholder 2"/>
          <p:cNvSpPr>
            <a:spLocks noGrp="1"/>
          </p:cNvSpPr>
          <p:nvPr>
            <p:ph idx="1"/>
          </p:nvPr>
        </p:nvSpPr>
        <p:spPr>
          <a:ln>
            <a:solidFill>
              <a:srgbClr val="FFFF00"/>
            </a:solidFill>
          </a:ln>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marL="0" indent="0">
              <a:buNone/>
            </a:pPr>
            <a:r>
              <a:rPr lang="en-US" sz="4400" b="1" dirty="0" smtClean="0">
                <a:solidFill>
                  <a:schemeClr val="accent3">
                    <a:lumMod val="50000"/>
                  </a:schemeClr>
                </a:solidFill>
              </a:rPr>
              <a:t>MATURE TRANSITIONS - THROUGHOUT THE ESSAY</a:t>
            </a:r>
            <a:r>
              <a:rPr lang="en-US" sz="4400" dirty="0" smtClean="0">
                <a:solidFill>
                  <a:schemeClr val="accent3">
                    <a:lumMod val="50000"/>
                  </a:schemeClr>
                </a:solidFill>
              </a:rPr>
              <a:t>:</a:t>
            </a:r>
          </a:p>
          <a:p>
            <a:r>
              <a:rPr lang="en-US" dirty="0" smtClean="0">
                <a:solidFill>
                  <a:srgbClr val="FF0000"/>
                </a:solidFill>
              </a:rPr>
              <a:t>INDEED,</a:t>
            </a:r>
            <a:r>
              <a:rPr lang="en-US" dirty="0" smtClean="0"/>
              <a:t> </a:t>
            </a:r>
            <a:r>
              <a:rPr lang="en-US" dirty="0"/>
              <a:t>there is a different way to live life, at least for Belle. </a:t>
            </a:r>
            <a:r>
              <a:rPr lang="en-US" dirty="0" smtClean="0">
                <a:solidFill>
                  <a:srgbClr val="FF0000"/>
                </a:solidFill>
              </a:rPr>
              <a:t>Unlike many women,</a:t>
            </a:r>
            <a:r>
              <a:rPr lang="en-US" dirty="0" smtClean="0"/>
              <a:t> </a:t>
            </a:r>
            <a:r>
              <a:rPr lang="en-US" dirty="0"/>
              <a:t>Belle is not one to be influenced by appearances, good or bad. She is not impressed with Gaston’s impressive looks or rippled muscles (because he is, after all, “Perfect, a pure paragon”). </a:t>
            </a:r>
            <a:r>
              <a:rPr lang="en-US" dirty="0">
                <a:solidFill>
                  <a:srgbClr val="FF0000"/>
                </a:solidFill>
              </a:rPr>
              <a:t>Instead of dreaming about being Gaston’s wife,</a:t>
            </a:r>
            <a:r>
              <a:rPr lang="en-US" dirty="0"/>
              <a:t> Belle is more interested in </a:t>
            </a:r>
            <a:r>
              <a:rPr lang="en-US" dirty="0">
                <a:solidFill>
                  <a:schemeClr val="tx2">
                    <a:lumMod val="60000"/>
                    <a:lumOff val="40000"/>
                  </a:schemeClr>
                </a:solidFill>
              </a:rPr>
              <a:t>enjoying</a:t>
            </a:r>
            <a:r>
              <a:rPr lang="en-US" dirty="0"/>
              <a:t> life, </a:t>
            </a:r>
            <a:r>
              <a:rPr lang="en-US" dirty="0">
                <a:solidFill>
                  <a:schemeClr val="tx2">
                    <a:lumMod val="60000"/>
                    <a:lumOff val="40000"/>
                  </a:schemeClr>
                </a:solidFill>
              </a:rPr>
              <a:t>taking </a:t>
            </a:r>
            <a:r>
              <a:rPr lang="en-US" dirty="0"/>
              <a:t>care of her father, and </a:t>
            </a:r>
            <a:r>
              <a:rPr lang="en-US" dirty="0">
                <a:solidFill>
                  <a:schemeClr val="tx2">
                    <a:lumMod val="60000"/>
                    <a:lumOff val="40000"/>
                  </a:schemeClr>
                </a:solidFill>
              </a:rPr>
              <a:t>being</a:t>
            </a:r>
            <a:r>
              <a:rPr lang="en-US" dirty="0"/>
              <a:t> true to herself. She does not fall into the trap of liking the cool guy, just because everyone else does. She knows that Gaston is “</a:t>
            </a:r>
            <a:r>
              <a:rPr lang="en-US" dirty="0">
                <a:solidFill>
                  <a:schemeClr val="tx2">
                    <a:lumMod val="60000"/>
                    <a:lumOff val="40000"/>
                  </a:schemeClr>
                </a:solidFill>
              </a:rPr>
              <a:t>handsome all right, and rude and conceited and</a:t>
            </a:r>
            <a:r>
              <a:rPr lang="en-US" dirty="0"/>
              <a:t>” not for </a:t>
            </a:r>
            <a:r>
              <a:rPr lang="en-US" dirty="0" smtClean="0"/>
              <a:t>her. </a:t>
            </a:r>
            <a:r>
              <a:rPr lang="en-US" dirty="0" smtClean="0">
                <a:solidFill>
                  <a:srgbClr val="FF0000"/>
                </a:solidFill>
              </a:rPr>
              <a:t>ANOTHER EXAMPLE</a:t>
            </a:r>
            <a:r>
              <a:rPr lang="en-US" dirty="0" smtClean="0"/>
              <a:t> </a:t>
            </a:r>
            <a:r>
              <a:rPr lang="en-US" dirty="0"/>
              <a:t>of Belle’s passiveness towards appearance occurs with the Beast. </a:t>
            </a:r>
            <a:r>
              <a:rPr lang="en-US" dirty="0">
                <a:solidFill>
                  <a:srgbClr val="FF0000"/>
                </a:solidFill>
              </a:rPr>
              <a:t>While her first reaction to the Beast is terror,</a:t>
            </a:r>
            <a:r>
              <a:rPr lang="en-US" dirty="0"/>
              <a:t> she does not actually fear him</a:t>
            </a:r>
            <a:r>
              <a:rPr lang="en-US" dirty="0">
                <a:solidFill>
                  <a:srgbClr val="FF0000"/>
                </a:solidFill>
              </a:rPr>
              <a:t>. If she feared him,</a:t>
            </a:r>
            <a:r>
              <a:rPr lang="en-US" dirty="0"/>
              <a:t> she would not have spoken out to the Beast like she did. </a:t>
            </a:r>
            <a:r>
              <a:rPr lang="en-US" dirty="0">
                <a:solidFill>
                  <a:srgbClr val="FF0000"/>
                </a:solidFill>
              </a:rPr>
              <a:t>Not intimidated by his looks,</a:t>
            </a:r>
            <a:r>
              <a:rPr lang="en-US" dirty="0"/>
              <a:t> she talks to him like the mean-spirited person he is. This showcases the amount of agency Belle has determined is rightfully hers. </a:t>
            </a:r>
            <a:r>
              <a:rPr lang="en-US" dirty="0" smtClean="0">
                <a:solidFill>
                  <a:srgbClr val="FF0000"/>
                </a:solidFill>
              </a:rPr>
              <a:t>IN MANY INSTANCES,</a:t>
            </a:r>
            <a:r>
              <a:rPr lang="en-US" dirty="0" smtClean="0"/>
              <a:t> </a:t>
            </a:r>
            <a:r>
              <a:rPr lang="en-US" dirty="0"/>
              <a:t>she does not give in to the Beast’s demands, even though, technically, she is his prisoner. </a:t>
            </a:r>
            <a:r>
              <a:rPr lang="en-US" dirty="0" smtClean="0">
                <a:solidFill>
                  <a:srgbClr val="FF0000"/>
                </a:solidFill>
              </a:rPr>
              <a:t>FOR INSTANCE, </a:t>
            </a:r>
            <a:r>
              <a:rPr lang="en-US" dirty="0" smtClean="0"/>
              <a:t>she </a:t>
            </a:r>
            <a:r>
              <a:rPr lang="en-US" dirty="0"/>
              <a:t>does not give in to the Beast’s demand that she come to dinner, instead, she tells him, “I'm not hungry” and refuses to eat with him.</a:t>
            </a:r>
          </a:p>
          <a:p>
            <a:r>
              <a:rPr lang="en-US" sz="2500" dirty="0">
                <a:hlinkClick r:id="rId3" action="ppaction://hlinksldjump"/>
              </a:rPr>
              <a:t>http://www.longwood.edu/staff/mcgeecw/sampleresponsepapers.htm</a:t>
            </a:r>
            <a:endParaRPr lang="en-US" sz="2500" dirty="0"/>
          </a:p>
          <a:p>
            <a:endParaRPr lang="en-US" dirty="0"/>
          </a:p>
        </p:txBody>
      </p:sp>
    </p:spTree>
    <p:extLst>
      <p:ext uri="{BB962C8B-B14F-4D97-AF65-F5344CB8AC3E}">
        <p14:creationId xmlns:p14="http://schemas.microsoft.com/office/powerpoint/2010/main" val="40580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style>
          <a:lnRef idx="1">
            <a:schemeClr val="accent3"/>
          </a:lnRef>
          <a:fillRef idx="3">
            <a:schemeClr val="accent3"/>
          </a:fillRef>
          <a:effectRef idx="2">
            <a:schemeClr val="accent3"/>
          </a:effectRef>
          <a:fontRef idx="minor">
            <a:schemeClr val="lt1"/>
          </a:fontRef>
        </p:style>
        <p:txBody>
          <a:bodyPr/>
          <a:lstStyle/>
          <a:p>
            <a:pPr algn="ctr"/>
            <a:r>
              <a:rPr lang="en-US" dirty="0" smtClean="0"/>
              <a:t>Working hard, being dedicated – pays off.</a:t>
            </a:r>
            <a:endParaRPr lang="en-US" dirty="0"/>
          </a:p>
        </p:txBody>
      </p:sp>
      <p:sp>
        <p:nvSpPr>
          <p:cNvPr id="2" name="Picture Placeholder 1"/>
          <p:cNvSpPr>
            <a:spLocks noGrp="1"/>
          </p:cNvSpPr>
          <p:nvPr>
            <p:ph type="pic" sz="quarter" idx="10"/>
          </p:nvPr>
        </p:nvSpPr>
        <p:spPr/>
        <p:style>
          <a:lnRef idx="1">
            <a:schemeClr val="accent6"/>
          </a:lnRef>
          <a:fillRef idx="2">
            <a:schemeClr val="accent6"/>
          </a:fillRef>
          <a:effectRef idx="1">
            <a:schemeClr val="accent6"/>
          </a:effectRef>
          <a:fontRef idx="minor">
            <a:schemeClr val="dk1"/>
          </a:fontRef>
        </p:style>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066800"/>
            <a:ext cx="4200525"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33549"/>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07413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Introduction Strategies</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pPr marL="514350" indent="-514350">
              <a:buFont typeface="+mj-lt"/>
              <a:buAutoNum type="arabicPeriod"/>
            </a:pPr>
            <a:r>
              <a:rPr lang="en-US" b="1" dirty="0" smtClean="0"/>
              <a:t>Quotation</a:t>
            </a:r>
            <a:r>
              <a:rPr lang="en-US" dirty="0" smtClean="0"/>
              <a:t>: Start with a quote from a text, a film, a subject-matter expert, or even a friend or relative if he or she said something relevant to the topic and of interest to your reader.</a:t>
            </a:r>
          </a:p>
          <a:p>
            <a:pPr marL="514350" indent="-514350">
              <a:buFont typeface="+mj-lt"/>
              <a:buAutoNum type="arabicPeriod"/>
            </a:pPr>
            <a:r>
              <a:rPr lang="en-US" b="1" dirty="0" smtClean="0"/>
              <a:t>Question</a:t>
            </a:r>
            <a:r>
              <a:rPr lang="en-US" dirty="0" smtClean="0"/>
              <a:t>: Open up with a question to get your readers thinking.  (Not the obvious – think deeply)</a:t>
            </a:r>
          </a:p>
          <a:p>
            <a:pPr marL="514350" indent="-514350">
              <a:buFont typeface="+mj-lt"/>
              <a:buAutoNum type="arabicPeriod"/>
            </a:pPr>
            <a:r>
              <a:rPr lang="en-US" b="1" dirty="0" smtClean="0"/>
              <a:t>Surprising Statement or Fact</a:t>
            </a:r>
            <a:r>
              <a:rPr lang="en-US" dirty="0" smtClean="0"/>
              <a:t>:  This type of hook provides “shock value” for the reader.</a:t>
            </a:r>
          </a:p>
          <a:p>
            <a:pPr marL="514350" indent="-514350">
              <a:buFont typeface="+mj-lt"/>
              <a:buAutoNum type="arabicPeriod"/>
            </a:pPr>
            <a:r>
              <a:rPr lang="en-US" b="1" dirty="0" smtClean="0"/>
              <a:t>Imaginary Situation or Scenario</a:t>
            </a:r>
            <a:r>
              <a:rPr lang="en-US" dirty="0" smtClean="0"/>
              <a:t>:  Hook your readers with your imagination.  You might ask them to place themselves in the scene, or you can let them simply witness it.</a:t>
            </a:r>
          </a:p>
          <a:p>
            <a:pPr marL="514350" indent="-514350">
              <a:buFont typeface="+mj-lt"/>
              <a:buAutoNum type="arabicPeriod"/>
            </a:pPr>
            <a:r>
              <a:rPr lang="en-US" b="1" dirty="0" smtClean="0"/>
              <a:t>Anecdote</a:t>
            </a:r>
            <a:r>
              <a:rPr lang="en-US" dirty="0" smtClean="0"/>
              <a:t>:  Start your essay by telling a short, interesting story related to your subject.</a:t>
            </a:r>
          </a:p>
          <a:p>
            <a:pPr marL="514350" indent="-514350">
              <a:buFont typeface="+mj-lt"/>
              <a:buAutoNum type="arabicPeriod"/>
            </a:pPr>
            <a:r>
              <a:rPr lang="en-US" b="1" dirty="0" smtClean="0"/>
              <a:t>Interesting Background Information</a:t>
            </a:r>
            <a:r>
              <a:rPr lang="en-US" dirty="0" smtClean="0"/>
              <a:t>:  Tell your reader something unusual about your subject.</a:t>
            </a:r>
          </a:p>
          <a:p>
            <a:pPr marL="514350" indent="-514350">
              <a:buFont typeface="+mj-lt"/>
              <a:buAutoNum type="arabicPeriod"/>
            </a:pPr>
            <a:r>
              <a:rPr lang="en-US" b="1" dirty="0" smtClean="0"/>
              <a:t>New Twist on a Familiar Phrase</a:t>
            </a:r>
            <a:r>
              <a:rPr lang="en-US" dirty="0" smtClean="0"/>
              <a:t>:  Reword or rework an old standard to create a fresh hook.</a:t>
            </a:r>
            <a:endParaRPr lang="en-US" dirty="0"/>
          </a:p>
        </p:txBody>
      </p:sp>
    </p:spTree>
    <p:extLst>
      <p:ext uri="{BB962C8B-B14F-4D97-AF65-F5344CB8AC3E}">
        <p14:creationId xmlns:p14="http://schemas.microsoft.com/office/powerpoint/2010/main" val="669662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Organization: P.E.E.L.</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3025" y="1710531"/>
            <a:ext cx="6076950" cy="4305300"/>
          </a:xfrm>
        </p:spPr>
      </p:pic>
    </p:spTree>
    <p:extLst>
      <p:ext uri="{BB962C8B-B14F-4D97-AF65-F5344CB8AC3E}">
        <p14:creationId xmlns:p14="http://schemas.microsoft.com/office/powerpoint/2010/main" val="856152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Organization: P.E.E.L.</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r>
              <a:rPr lang="en-US" dirty="0"/>
              <a:t>Sample PEEL </a:t>
            </a:r>
            <a:r>
              <a:rPr lang="en-US" dirty="0" smtClean="0"/>
              <a:t>Paragraph ~ Point, Evidence, Explanation, Link </a:t>
            </a:r>
          </a:p>
          <a:p>
            <a:pPr lvl="1"/>
            <a:r>
              <a:rPr lang="en-US" dirty="0" smtClean="0"/>
              <a:t>Structure for Body Paragraphs in Persuasive &amp; Argument Essays</a:t>
            </a:r>
            <a:endParaRPr lang="en-US" dirty="0"/>
          </a:p>
          <a:p>
            <a:endParaRPr lang="en-US" dirty="0"/>
          </a:p>
          <a:p>
            <a:r>
              <a:rPr lang="en-US" dirty="0" smtClean="0"/>
              <a:t>(</a:t>
            </a:r>
            <a:r>
              <a:rPr lang="en-US" b="1" i="1" dirty="0" smtClean="0"/>
              <a:t>POINT</a:t>
            </a:r>
            <a:r>
              <a:rPr lang="en-US" dirty="0" smtClean="0"/>
              <a:t>) </a:t>
            </a:r>
            <a:r>
              <a:rPr lang="en-US" dirty="0"/>
              <a:t>Because there is some feedback that the yearbook is a waste of paper, my Committee suggests using recycled paper for this year’s yearbook. </a:t>
            </a:r>
            <a:r>
              <a:rPr lang="en-US" dirty="0" smtClean="0"/>
              <a:t>(</a:t>
            </a:r>
            <a:r>
              <a:rPr lang="en-US" b="1" i="1" dirty="0" smtClean="0"/>
              <a:t>EVIDENCE</a:t>
            </a:r>
            <a:r>
              <a:rPr lang="en-US" i="1" dirty="0" smtClean="0"/>
              <a:t> – Why/so what?</a:t>
            </a:r>
            <a:r>
              <a:rPr lang="en-US" dirty="0" smtClean="0"/>
              <a:t>)</a:t>
            </a:r>
            <a:r>
              <a:rPr lang="en-US" i="1" dirty="0" smtClean="0"/>
              <a:t> </a:t>
            </a:r>
            <a:r>
              <a:rPr lang="en-US" dirty="0" smtClean="0"/>
              <a:t>Recycled </a:t>
            </a:r>
            <a:r>
              <a:rPr lang="en-US" dirty="0"/>
              <a:t>paper is cheaper than other alternatives. As the school currently </a:t>
            </a:r>
            <a:r>
              <a:rPr lang="en-US" dirty="0" smtClean="0"/>
              <a:t>subsidizes </a:t>
            </a:r>
            <a:r>
              <a:rPr lang="en-US" dirty="0"/>
              <a:t>the purchasing of the yearbooks, the funds it saves from using recycled paper could be put to other uses. </a:t>
            </a:r>
            <a:r>
              <a:rPr lang="en-US" dirty="0" smtClean="0"/>
              <a:t>(</a:t>
            </a:r>
            <a:r>
              <a:rPr lang="en-US" b="1" i="1" dirty="0" smtClean="0"/>
              <a:t>EXPLANATION</a:t>
            </a:r>
            <a:r>
              <a:rPr lang="en-US" i="1" dirty="0" smtClean="0"/>
              <a:t> – keep it specific and illustrative of your point, rather than random – here, the economy drive is cited as an example or a specific feature of your school culture</a:t>
            </a:r>
            <a:r>
              <a:rPr lang="en-US" dirty="0" smtClean="0"/>
              <a:t>) </a:t>
            </a:r>
            <a:r>
              <a:rPr lang="en-US" dirty="0"/>
              <a:t>As we are currently on an economy drive, recycled paper will be an appropriate choice. </a:t>
            </a:r>
            <a:r>
              <a:rPr lang="en-US" dirty="0" smtClean="0"/>
              <a:t>(</a:t>
            </a:r>
            <a:r>
              <a:rPr lang="en-US" b="1" i="1" dirty="0" smtClean="0"/>
              <a:t>LINK</a:t>
            </a:r>
            <a:r>
              <a:rPr lang="en-US" i="1" dirty="0" smtClean="0"/>
              <a:t> </a:t>
            </a:r>
            <a:r>
              <a:rPr lang="en-US" i="1" dirty="0"/>
              <a:t>– underscore the appeal of your choice to the audience again, based on your point</a:t>
            </a:r>
            <a:r>
              <a:rPr lang="en-US" dirty="0"/>
              <a:t>) The reduced price due to the use of recycled paper will no doubt also be welcome to many students </a:t>
            </a:r>
            <a:r>
              <a:rPr lang="en-US" dirty="0" smtClean="0"/>
              <a:t>who </a:t>
            </a:r>
            <a:r>
              <a:rPr lang="en-US" dirty="0"/>
              <a:t>have expressed displeasure regarding the costly </a:t>
            </a:r>
            <a:r>
              <a:rPr lang="en-US" dirty="0" smtClean="0"/>
              <a:t>nature  </a:t>
            </a:r>
            <a:r>
              <a:rPr lang="en-US" dirty="0"/>
              <a:t>of the yearbook</a:t>
            </a:r>
            <a:r>
              <a:rPr lang="en-US" dirty="0" smtClean="0"/>
              <a:t>.</a:t>
            </a:r>
          </a:p>
          <a:p>
            <a:endParaRPr lang="en-US" sz="2200" dirty="0" smtClean="0"/>
          </a:p>
          <a:p>
            <a:endParaRPr lang="en-US" sz="2200" dirty="0"/>
          </a:p>
          <a:p>
            <a:r>
              <a:rPr lang="en-US" sz="2200" dirty="0" smtClean="0"/>
              <a:t>http</a:t>
            </a:r>
            <a:r>
              <a:rPr lang="en-US" sz="2200" dirty="0"/>
              <a:t>://tchertan.wordpress.com/2010/04/11/sample-peel-paragraph/</a:t>
            </a:r>
          </a:p>
        </p:txBody>
      </p:sp>
    </p:spTree>
    <p:extLst>
      <p:ext uri="{BB962C8B-B14F-4D97-AF65-F5344CB8AC3E}">
        <p14:creationId xmlns:p14="http://schemas.microsoft.com/office/powerpoint/2010/main" val="3874857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dirty="0" smtClean="0"/>
              <a:t>Mature Transitions</a:t>
            </a:r>
            <a:endParaRPr lang="en-US" dirty="0"/>
          </a:p>
        </p:txBody>
      </p:sp>
      <p:sp>
        <p:nvSpPr>
          <p:cNvPr id="3" name="Content Placeholder 2"/>
          <p:cNvSpPr>
            <a:spLocks noGrp="1"/>
          </p:cNvSpPr>
          <p:nvPr>
            <p:ph idx="1"/>
          </p:nvPr>
        </p:nvSpPr>
        <p:spPr>
          <a:xfrm>
            <a:off x="457200" y="1600201"/>
            <a:ext cx="7848600" cy="5029199"/>
          </a:xfrm>
          <a:ln>
            <a:solidFill>
              <a:srgbClr val="FFFF00"/>
            </a:solidFill>
          </a:ln>
        </p:spPr>
        <p:style>
          <a:lnRef idx="1">
            <a:schemeClr val="accent6"/>
          </a:lnRef>
          <a:fillRef idx="2">
            <a:schemeClr val="accent6"/>
          </a:fillRef>
          <a:effectRef idx="1">
            <a:schemeClr val="accent6"/>
          </a:effectRef>
          <a:fontRef idx="minor">
            <a:schemeClr val="dk1"/>
          </a:fontRef>
        </p:style>
        <p:txBody>
          <a:bodyPr numCol="3">
            <a:normAutofit fontScale="25000" lnSpcReduction="20000"/>
          </a:bodyPr>
          <a:lstStyle/>
          <a:p>
            <a:pPr marL="0" indent="0">
              <a:buNone/>
            </a:pPr>
            <a:r>
              <a:rPr lang="en-US" sz="5600" b="1" dirty="0" smtClean="0">
                <a:solidFill>
                  <a:srgbClr val="9CBC59"/>
                </a:solidFill>
                <a:latin typeface="Arial Narrow" pitchFamily="34" charset="0"/>
              </a:rPr>
              <a:t>Avoiding </a:t>
            </a:r>
            <a:r>
              <a:rPr lang="en-US" sz="5600" b="1" dirty="0">
                <a:solidFill>
                  <a:srgbClr val="9CBC59"/>
                </a:solidFill>
                <a:latin typeface="Arial Narrow" pitchFamily="34" charset="0"/>
              </a:rPr>
              <a:t>‘I’, ‘me’ or ‘my’</a:t>
            </a:r>
          </a:p>
          <a:p>
            <a:pPr marL="0" indent="0">
              <a:buNone/>
            </a:pPr>
            <a:r>
              <a:rPr lang="en-US" sz="4800" i="1" dirty="0">
                <a:solidFill>
                  <a:srgbClr val="000000"/>
                </a:solidFill>
                <a:latin typeface="Arial Narrow" pitchFamily="34" charset="0"/>
              </a:rPr>
              <a:t>(For formal writing, when using 3rd person)</a:t>
            </a:r>
          </a:p>
          <a:p>
            <a:pPr marL="0" indent="0">
              <a:buNone/>
            </a:pPr>
            <a:r>
              <a:rPr lang="en-US" sz="4800" dirty="0">
                <a:solidFill>
                  <a:srgbClr val="000000"/>
                </a:solidFill>
                <a:latin typeface="Arial Narrow" pitchFamily="34" charset="0"/>
              </a:rPr>
              <a:t> This means /suggests /indicates that…</a:t>
            </a:r>
          </a:p>
          <a:p>
            <a:pPr marL="0" indent="0">
              <a:buNone/>
            </a:pPr>
            <a:r>
              <a:rPr lang="en-US" sz="4800" dirty="0">
                <a:solidFill>
                  <a:srgbClr val="000000"/>
                </a:solidFill>
                <a:latin typeface="Arial Narrow" pitchFamily="34" charset="0"/>
              </a:rPr>
              <a:t> It is evident that…</a:t>
            </a:r>
          </a:p>
          <a:p>
            <a:pPr marL="0" indent="0">
              <a:buNone/>
            </a:pPr>
            <a:r>
              <a:rPr lang="en-US" sz="4800" dirty="0">
                <a:solidFill>
                  <a:srgbClr val="000000"/>
                </a:solidFill>
                <a:latin typeface="Arial Narrow" pitchFamily="34" charset="0"/>
              </a:rPr>
              <a:t> This evidence supports the idea that…</a:t>
            </a:r>
          </a:p>
          <a:p>
            <a:pPr marL="0" indent="0">
              <a:buNone/>
            </a:pPr>
            <a:r>
              <a:rPr lang="en-US" sz="4800" dirty="0">
                <a:solidFill>
                  <a:srgbClr val="000000"/>
                </a:solidFill>
                <a:latin typeface="Arial Narrow" pitchFamily="34" charset="0"/>
              </a:rPr>
              <a:t> This leads to the conclusion that…</a:t>
            </a:r>
          </a:p>
          <a:p>
            <a:pPr marL="0" indent="0">
              <a:buNone/>
            </a:pPr>
            <a:r>
              <a:rPr lang="en-US" sz="5600" b="1" dirty="0" smtClean="0">
                <a:solidFill>
                  <a:srgbClr val="9CBC59"/>
                </a:solidFill>
                <a:latin typeface="Arial Narrow" pitchFamily="34" charset="0"/>
              </a:rPr>
              <a:t>Verbs Instead </a:t>
            </a:r>
            <a:r>
              <a:rPr lang="en-US" sz="5600" b="1" dirty="0">
                <a:solidFill>
                  <a:srgbClr val="9CBC59"/>
                </a:solidFill>
                <a:latin typeface="Arial Narrow" pitchFamily="34" charset="0"/>
              </a:rPr>
              <a:t>of </a:t>
            </a:r>
            <a:r>
              <a:rPr lang="en-US" sz="5600" b="1" dirty="0" smtClean="0">
                <a:solidFill>
                  <a:srgbClr val="9CBC59"/>
                </a:solidFill>
                <a:latin typeface="Arial Narrow" pitchFamily="34" charset="0"/>
              </a:rPr>
              <a:t>‘States</a:t>
            </a:r>
            <a:r>
              <a:rPr lang="en-US" sz="5600" b="1" dirty="0">
                <a:solidFill>
                  <a:srgbClr val="9CBC59"/>
                </a:solidFill>
                <a:latin typeface="Arial Narrow" pitchFamily="34" charset="0"/>
              </a:rPr>
              <a:t>’</a:t>
            </a:r>
          </a:p>
          <a:p>
            <a:pPr marL="0" indent="0">
              <a:buNone/>
            </a:pPr>
            <a:r>
              <a:rPr lang="en-US" sz="4800" dirty="0">
                <a:solidFill>
                  <a:srgbClr val="000000"/>
                </a:solidFill>
                <a:latin typeface="Arial Narrow" pitchFamily="34" charset="0"/>
              </a:rPr>
              <a:t> describes</a:t>
            </a:r>
          </a:p>
          <a:p>
            <a:pPr marL="0" indent="0">
              <a:buNone/>
            </a:pPr>
            <a:r>
              <a:rPr lang="en-US" sz="4800" dirty="0">
                <a:solidFill>
                  <a:srgbClr val="000000"/>
                </a:solidFill>
                <a:latin typeface="Arial Narrow" pitchFamily="34" charset="0"/>
              </a:rPr>
              <a:t> thinks</a:t>
            </a:r>
          </a:p>
          <a:p>
            <a:pPr marL="0" indent="0">
              <a:buNone/>
            </a:pPr>
            <a:r>
              <a:rPr lang="en-US" sz="4800" dirty="0">
                <a:solidFill>
                  <a:srgbClr val="000000"/>
                </a:solidFill>
                <a:latin typeface="Arial Narrow" pitchFamily="34" charset="0"/>
              </a:rPr>
              <a:t> infers</a:t>
            </a:r>
          </a:p>
          <a:p>
            <a:pPr marL="0" indent="0">
              <a:buNone/>
            </a:pPr>
            <a:r>
              <a:rPr lang="en-US" sz="4800" dirty="0">
                <a:solidFill>
                  <a:srgbClr val="000000"/>
                </a:solidFill>
                <a:latin typeface="Arial Narrow" pitchFamily="34" charset="0"/>
              </a:rPr>
              <a:t> declares</a:t>
            </a:r>
          </a:p>
          <a:p>
            <a:pPr marL="0" indent="0">
              <a:buNone/>
            </a:pPr>
            <a:r>
              <a:rPr lang="en-US" sz="4800" dirty="0">
                <a:solidFill>
                  <a:srgbClr val="000000"/>
                </a:solidFill>
                <a:latin typeface="Arial Narrow" pitchFamily="34" charset="0"/>
              </a:rPr>
              <a:t> concludes</a:t>
            </a:r>
          </a:p>
          <a:p>
            <a:pPr marL="0" indent="0">
              <a:buNone/>
            </a:pPr>
            <a:r>
              <a:rPr lang="en-US" sz="4800" dirty="0">
                <a:solidFill>
                  <a:srgbClr val="000000"/>
                </a:solidFill>
                <a:latin typeface="Arial Narrow" pitchFamily="34" charset="0"/>
              </a:rPr>
              <a:t> conveys</a:t>
            </a:r>
          </a:p>
          <a:p>
            <a:pPr marL="0" indent="0">
              <a:buNone/>
            </a:pPr>
            <a:r>
              <a:rPr lang="en-US" sz="4800" dirty="0">
                <a:solidFill>
                  <a:srgbClr val="000000"/>
                </a:solidFill>
                <a:latin typeface="Arial Narrow" pitchFamily="34" charset="0"/>
              </a:rPr>
              <a:t> testifies</a:t>
            </a:r>
          </a:p>
          <a:p>
            <a:pPr marL="0" indent="0">
              <a:buNone/>
            </a:pPr>
            <a:r>
              <a:rPr lang="en-US" sz="4800" dirty="0">
                <a:solidFill>
                  <a:srgbClr val="000000"/>
                </a:solidFill>
                <a:latin typeface="Arial Narrow" pitchFamily="34" charset="0"/>
              </a:rPr>
              <a:t> questions</a:t>
            </a:r>
          </a:p>
          <a:p>
            <a:pPr marL="0" indent="0">
              <a:buNone/>
            </a:pPr>
            <a:r>
              <a:rPr lang="en-US" sz="4800" dirty="0">
                <a:solidFill>
                  <a:srgbClr val="000000"/>
                </a:solidFill>
                <a:latin typeface="Arial Narrow" pitchFamily="34" charset="0"/>
              </a:rPr>
              <a:t> </a:t>
            </a:r>
            <a:r>
              <a:rPr lang="en-US" sz="4800" dirty="0" smtClean="0">
                <a:solidFill>
                  <a:srgbClr val="000000"/>
                </a:solidFill>
                <a:latin typeface="Arial Narrow" pitchFamily="34" charset="0"/>
              </a:rPr>
              <a:t>summarizes</a:t>
            </a:r>
            <a:endParaRPr lang="en-US" sz="4800" dirty="0">
              <a:solidFill>
                <a:srgbClr val="000000"/>
              </a:solidFill>
              <a:latin typeface="Arial Narrow" pitchFamily="34" charset="0"/>
            </a:endParaRPr>
          </a:p>
          <a:p>
            <a:pPr marL="0" indent="0">
              <a:buNone/>
            </a:pPr>
            <a:r>
              <a:rPr lang="en-US" sz="4800" dirty="0">
                <a:solidFill>
                  <a:srgbClr val="000000"/>
                </a:solidFill>
                <a:latin typeface="Arial Narrow" pitchFamily="34" charset="0"/>
              </a:rPr>
              <a:t> asserts</a:t>
            </a:r>
          </a:p>
          <a:p>
            <a:pPr marL="0" indent="0">
              <a:buNone/>
            </a:pPr>
            <a:r>
              <a:rPr lang="en-US" sz="4800" dirty="0">
                <a:solidFill>
                  <a:srgbClr val="000000"/>
                </a:solidFill>
                <a:latin typeface="Arial Narrow" pitchFamily="34" charset="0"/>
              </a:rPr>
              <a:t> proclaims</a:t>
            </a:r>
          </a:p>
          <a:p>
            <a:pPr marL="0" indent="0">
              <a:buNone/>
            </a:pPr>
            <a:r>
              <a:rPr lang="en-US" sz="4800" dirty="0">
                <a:solidFill>
                  <a:srgbClr val="000000"/>
                </a:solidFill>
                <a:latin typeface="Arial Narrow" pitchFamily="34" charset="0"/>
              </a:rPr>
              <a:t> illustrates</a:t>
            </a:r>
          </a:p>
          <a:p>
            <a:pPr marL="0" indent="0">
              <a:buNone/>
            </a:pPr>
            <a:r>
              <a:rPr lang="en-US" sz="4800" dirty="0">
                <a:solidFill>
                  <a:srgbClr val="000000"/>
                </a:solidFill>
                <a:latin typeface="Arial Narrow" pitchFamily="34" charset="0"/>
              </a:rPr>
              <a:t> believes</a:t>
            </a:r>
          </a:p>
          <a:p>
            <a:pPr marL="0" indent="0">
              <a:buNone/>
            </a:pPr>
            <a:r>
              <a:rPr lang="en-US" sz="4800" dirty="0">
                <a:solidFill>
                  <a:srgbClr val="000000"/>
                </a:solidFill>
                <a:latin typeface="Arial Narrow" pitchFamily="34" charset="0"/>
              </a:rPr>
              <a:t> observes</a:t>
            </a:r>
          </a:p>
          <a:p>
            <a:pPr marL="0" indent="0">
              <a:buNone/>
            </a:pPr>
            <a:r>
              <a:rPr lang="en-US" sz="4800" dirty="0">
                <a:solidFill>
                  <a:srgbClr val="000000"/>
                </a:solidFill>
                <a:latin typeface="Arial Narrow" pitchFamily="34" charset="0"/>
              </a:rPr>
              <a:t> protests</a:t>
            </a:r>
          </a:p>
          <a:p>
            <a:pPr marL="0" indent="0">
              <a:buNone/>
            </a:pPr>
            <a:r>
              <a:rPr lang="en-US" sz="4800" dirty="0">
                <a:solidFill>
                  <a:srgbClr val="000000"/>
                </a:solidFill>
                <a:latin typeface="Arial Narrow" pitchFamily="34" charset="0"/>
              </a:rPr>
              <a:t> doubts</a:t>
            </a:r>
          </a:p>
          <a:p>
            <a:pPr marL="0" indent="0">
              <a:buNone/>
            </a:pPr>
            <a:r>
              <a:rPr lang="en-US" sz="4800" dirty="0">
                <a:solidFill>
                  <a:srgbClr val="000000"/>
                </a:solidFill>
                <a:latin typeface="Arial Narrow" pitchFamily="34" charset="0"/>
              </a:rPr>
              <a:t> exemplifies</a:t>
            </a:r>
          </a:p>
          <a:p>
            <a:pPr marL="0" indent="0">
              <a:buNone/>
            </a:pPr>
            <a:r>
              <a:rPr lang="en-US" sz="4800" dirty="0">
                <a:solidFill>
                  <a:srgbClr val="000000"/>
                </a:solidFill>
                <a:latin typeface="Arial Narrow" pitchFamily="34" charset="0"/>
              </a:rPr>
              <a:t> stresses</a:t>
            </a:r>
          </a:p>
          <a:p>
            <a:pPr marL="0" indent="0">
              <a:buNone/>
            </a:pPr>
            <a:endParaRPr lang="en-US" sz="4800" b="1" dirty="0" smtClean="0">
              <a:solidFill>
                <a:srgbClr val="9CBC59"/>
              </a:solidFill>
              <a:latin typeface="Arial Narrow" pitchFamily="34" charset="0"/>
            </a:endParaRPr>
          </a:p>
          <a:p>
            <a:pPr marL="0" indent="0">
              <a:buNone/>
            </a:pPr>
            <a:r>
              <a:rPr lang="en-US" sz="5600" b="1" dirty="0" smtClean="0">
                <a:solidFill>
                  <a:srgbClr val="9CBC59"/>
                </a:solidFill>
                <a:latin typeface="Arial Narrow" pitchFamily="34" charset="0"/>
              </a:rPr>
              <a:t>Analyzing a Problem</a:t>
            </a:r>
          </a:p>
          <a:p>
            <a:pPr marL="0" indent="0">
              <a:buNone/>
            </a:pPr>
            <a:r>
              <a:rPr lang="en-US" sz="4800" dirty="0" smtClean="0">
                <a:solidFill>
                  <a:srgbClr val="000000"/>
                </a:solidFill>
                <a:latin typeface="Arial Narrow" pitchFamily="34" charset="0"/>
              </a:rPr>
              <a:t> </a:t>
            </a:r>
            <a:r>
              <a:rPr lang="en-US" sz="4800" dirty="0">
                <a:solidFill>
                  <a:srgbClr val="000000"/>
                </a:solidFill>
                <a:latin typeface="Arial Narrow" pitchFamily="34" charset="0"/>
              </a:rPr>
              <a:t>A is like B in that…</a:t>
            </a:r>
          </a:p>
          <a:p>
            <a:pPr marL="0" indent="0">
              <a:buNone/>
            </a:pPr>
            <a:r>
              <a:rPr lang="en-US" sz="4800" dirty="0">
                <a:solidFill>
                  <a:srgbClr val="000000"/>
                </a:solidFill>
                <a:latin typeface="Arial Narrow" pitchFamily="34" charset="0"/>
              </a:rPr>
              <a:t> Of most significance is…</a:t>
            </a:r>
          </a:p>
          <a:p>
            <a:pPr marL="0" indent="0">
              <a:buNone/>
            </a:pPr>
            <a:r>
              <a:rPr lang="en-US" sz="4800" dirty="0">
                <a:solidFill>
                  <a:srgbClr val="000000"/>
                </a:solidFill>
                <a:latin typeface="Arial Narrow" pitchFamily="34" charset="0"/>
              </a:rPr>
              <a:t> Of least significance is…</a:t>
            </a:r>
          </a:p>
          <a:p>
            <a:pPr marL="0" indent="0">
              <a:buNone/>
            </a:pPr>
            <a:r>
              <a:rPr lang="en-US" sz="4800" dirty="0">
                <a:solidFill>
                  <a:srgbClr val="000000"/>
                </a:solidFill>
                <a:latin typeface="Arial Narrow" pitchFamily="34" charset="0"/>
              </a:rPr>
              <a:t> Some aspects of the problem are more or</a:t>
            </a:r>
          </a:p>
          <a:p>
            <a:pPr marL="0" indent="0">
              <a:buNone/>
            </a:pPr>
            <a:r>
              <a:rPr lang="en-US" sz="4800" dirty="0">
                <a:solidFill>
                  <a:srgbClr val="000000"/>
                </a:solidFill>
                <a:latin typeface="Arial Narrow" pitchFamily="34" charset="0"/>
              </a:rPr>
              <a:t>less significant than others…</a:t>
            </a:r>
          </a:p>
          <a:p>
            <a:pPr marL="0" indent="0">
              <a:buNone/>
            </a:pPr>
            <a:r>
              <a:rPr lang="en-US" sz="4800" dirty="0">
                <a:solidFill>
                  <a:srgbClr val="000000"/>
                </a:solidFill>
                <a:latin typeface="Arial Narrow" pitchFamily="34" charset="0"/>
              </a:rPr>
              <a:t> There are several aspects of the problem</a:t>
            </a:r>
          </a:p>
          <a:p>
            <a:pPr marL="0" indent="0">
              <a:buNone/>
            </a:pPr>
            <a:r>
              <a:rPr lang="en-US" sz="4800" dirty="0">
                <a:solidFill>
                  <a:srgbClr val="000000"/>
                </a:solidFill>
                <a:latin typeface="Arial Narrow" pitchFamily="34" charset="0"/>
              </a:rPr>
              <a:t>to be examined…</a:t>
            </a:r>
          </a:p>
          <a:p>
            <a:pPr marL="0" indent="0">
              <a:buNone/>
            </a:pPr>
            <a:r>
              <a:rPr lang="en-US" sz="4800" dirty="0">
                <a:solidFill>
                  <a:srgbClr val="000000"/>
                </a:solidFill>
                <a:latin typeface="Arial Narrow" pitchFamily="34" charset="0"/>
              </a:rPr>
              <a:t> There are clear similarities between…</a:t>
            </a:r>
          </a:p>
          <a:p>
            <a:pPr marL="0" indent="0">
              <a:buNone/>
            </a:pPr>
            <a:r>
              <a:rPr lang="en-US" sz="4800" dirty="0">
                <a:solidFill>
                  <a:srgbClr val="000000"/>
                </a:solidFill>
                <a:latin typeface="Arial Narrow" pitchFamily="34" charset="0"/>
              </a:rPr>
              <a:t>and …</a:t>
            </a:r>
          </a:p>
          <a:p>
            <a:pPr marL="0" indent="0">
              <a:buNone/>
            </a:pPr>
            <a:r>
              <a:rPr lang="en-US" sz="4800" dirty="0">
                <a:solidFill>
                  <a:srgbClr val="000000"/>
                </a:solidFill>
                <a:latin typeface="Arial Narrow" pitchFamily="34" charset="0"/>
              </a:rPr>
              <a:t> Differences are evident between…</a:t>
            </a:r>
          </a:p>
          <a:p>
            <a:pPr marL="0" indent="0">
              <a:buNone/>
            </a:pPr>
            <a:r>
              <a:rPr lang="en-US" sz="5600" b="1" dirty="0" smtClean="0">
                <a:solidFill>
                  <a:srgbClr val="9CBC59"/>
                </a:solidFill>
                <a:latin typeface="Arial Narrow" pitchFamily="34" charset="0"/>
              </a:rPr>
              <a:t>Making Recommendations</a:t>
            </a:r>
          </a:p>
          <a:p>
            <a:pPr marL="0" indent="0">
              <a:buNone/>
            </a:pPr>
            <a:r>
              <a:rPr lang="en-US" sz="4800" dirty="0" smtClean="0">
                <a:solidFill>
                  <a:srgbClr val="000000"/>
                </a:solidFill>
                <a:latin typeface="Arial Narrow" pitchFamily="34" charset="0"/>
              </a:rPr>
              <a:t> </a:t>
            </a:r>
            <a:r>
              <a:rPr lang="en-US" sz="4800" dirty="0">
                <a:solidFill>
                  <a:srgbClr val="000000"/>
                </a:solidFill>
                <a:latin typeface="Arial Narrow" pitchFamily="34" charset="0"/>
              </a:rPr>
              <a:t>It is recommended that…</a:t>
            </a:r>
          </a:p>
          <a:p>
            <a:pPr marL="0" indent="0">
              <a:buNone/>
            </a:pPr>
            <a:r>
              <a:rPr lang="en-US" sz="4800" dirty="0">
                <a:solidFill>
                  <a:srgbClr val="000000"/>
                </a:solidFill>
                <a:latin typeface="Arial Narrow" pitchFamily="34" charset="0"/>
              </a:rPr>
              <a:t> After looking at both sides / all the</a:t>
            </a:r>
          </a:p>
          <a:p>
            <a:pPr marL="0" indent="0">
              <a:buNone/>
            </a:pPr>
            <a:r>
              <a:rPr lang="en-US" sz="4800" dirty="0">
                <a:solidFill>
                  <a:srgbClr val="000000"/>
                </a:solidFill>
                <a:latin typeface="Arial Narrow" pitchFamily="34" charset="0"/>
              </a:rPr>
              <a:t>evidence …</a:t>
            </a:r>
          </a:p>
          <a:p>
            <a:pPr marL="0" indent="0">
              <a:buNone/>
            </a:pPr>
            <a:r>
              <a:rPr lang="en-US" sz="4800" dirty="0">
                <a:solidFill>
                  <a:srgbClr val="000000"/>
                </a:solidFill>
                <a:latin typeface="Arial Narrow" pitchFamily="34" charset="0"/>
              </a:rPr>
              <a:t> It is, therefore, advisable / logical to</a:t>
            </a:r>
          </a:p>
          <a:p>
            <a:pPr marL="0" indent="0">
              <a:buNone/>
            </a:pPr>
            <a:r>
              <a:rPr lang="en-US" sz="4800" dirty="0">
                <a:solidFill>
                  <a:srgbClr val="000000"/>
                </a:solidFill>
                <a:latin typeface="Arial Narrow" pitchFamily="34" charset="0"/>
              </a:rPr>
              <a:t>propose …</a:t>
            </a:r>
          </a:p>
          <a:p>
            <a:pPr marL="0" indent="0">
              <a:buNone/>
            </a:pPr>
            <a:r>
              <a:rPr lang="en-US" sz="4800" dirty="0">
                <a:solidFill>
                  <a:srgbClr val="000000"/>
                </a:solidFill>
                <a:latin typeface="Arial Narrow" pitchFamily="34" charset="0"/>
              </a:rPr>
              <a:t> Evidence overwhelmingly supports the</a:t>
            </a:r>
          </a:p>
          <a:p>
            <a:pPr marL="0" indent="0">
              <a:buNone/>
            </a:pPr>
            <a:r>
              <a:rPr lang="en-US" sz="4800" dirty="0">
                <a:solidFill>
                  <a:srgbClr val="000000"/>
                </a:solidFill>
                <a:latin typeface="Arial Narrow" pitchFamily="34" charset="0"/>
              </a:rPr>
              <a:t>suggestion / notion that…</a:t>
            </a:r>
          </a:p>
          <a:p>
            <a:pPr marL="0" indent="0">
              <a:buNone/>
            </a:pPr>
            <a:r>
              <a:rPr lang="en-US" sz="5600" b="1" dirty="0">
                <a:solidFill>
                  <a:srgbClr val="9CBC59"/>
                </a:solidFill>
                <a:latin typeface="Arial Narrow" pitchFamily="34" charset="0"/>
              </a:rPr>
              <a:t>Stating a </a:t>
            </a:r>
            <a:r>
              <a:rPr lang="en-US" sz="5600" b="1" dirty="0" smtClean="0">
                <a:solidFill>
                  <a:srgbClr val="9CBC59"/>
                </a:solidFill>
                <a:latin typeface="Arial Narrow" pitchFamily="34" charset="0"/>
              </a:rPr>
              <a:t>Point </a:t>
            </a:r>
            <a:r>
              <a:rPr lang="en-US" sz="5600" b="1" dirty="0">
                <a:solidFill>
                  <a:srgbClr val="9CBC59"/>
                </a:solidFill>
                <a:latin typeface="Arial Narrow" pitchFamily="34" charset="0"/>
              </a:rPr>
              <a:t>of </a:t>
            </a:r>
            <a:r>
              <a:rPr lang="en-US" sz="5600" b="1" dirty="0" smtClean="0">
                <a:solidFill>
                  <a:srgbClr val="9CBC59"/>
                </a:solidFill>
                <a:latin typeface="Arial Narrow" pitchFamily="34" charset="0"/>
              </a:rPr>
              <a:t>View</a:t>
            </a:r>
            <a:endParaRPr lang="en-US" sz="5600" b="1" dirty="0">
              <a:solidFill>
                <a:srgbClr val="9CBC59"/>
              </a:solidFill>
              <a:latin typeface="Arial Narrow" pitchFamily="34" charset="0"/>
            </a:endParaRPr>
          </a:p>
          <a:p>
            <a:pPr marL="0" indent="0">
              <a:buNone/>
            </a:pPr>
            <a:r>
              <a:rPr lang="en-US" sz="4800" dirty="0">
                <a:solidFill>
                  <a:srgbClr val="000000"/>
                </a:solidFill>
                <a:latin typeface="Arial Narrow" pitchFamily="34" charset="0"/>
              </a:rPr>
              <a:t> This means that…</a:t>
            </a:r>
          </a:p>
          <a:p>
            <a:pPr marL="0" indent="0">
              <a:buNone/>
            </a:pPr>
            <a:r>
              <a:rPr lang="en-US" sz="4800" dirty="0">
                <a:solidFill>
                  <a:srgbClr val="000000"/>
                </a:solidFill>
                <a:latin typeface="Arial Narrow" pitchFamily="34" charset="0"/>
              </a:rPr>
              <a:t> This would be a good choice because…</a:t>
            </a:r>
          </a:p>
          <a:p>
            <a:pPr marL="0" indent="0">
              <a:buNone/>
            </a:pPr>
            <a:r>
              <a:rPr lang="en-US" sz="4800" dirty="0">
                <a:solidFill>
                  <a:srgbClr val="000000"/>
                </a:solidFill>
                <a:latin typeface="Arial Narrow" pitchFamily="34" charset="0"/>
              </a:rPr>
              <a:t> In particular…</a:t>
            </a:r>
          </a:p>
          <a:p>
            <a:pPr marL="0" indent="0">
              <a:buNone/>
            </a:pPr>
            <a:r>
              <a:rPr lang="en-US" sz="4800" dirty="0">
                <a:solidFill>
                  <a:srgbClr val="000000"/>
                </a:solidFill>
                <a:latin typeface="Arial Narrow" pitchFamily="34" charset="0"/>
              </a:rPr>
              <a:t> Above all…</a:t>
            </a:r>
          </a:p>
          <a:p>
            <a:pPr marL="0" indent="0">
              <a:buNone/>
            </a:pPr>
            <a:r>
              <a:rPr lang="en-US" sz="4800" dirty="0">
                <a:solidFill>
                  <a:srgbClr val="000000"/>
                </a:solidFill>
                <a:latin typeface="Arial Narrow" pitchFamily="34" charset="0"/>
              </a:rPr>
              <a:t> Besides…</a:t>
            </a:r>
          </a:p>
          <a:p>
            <a:pPr marL="0" indent="0">
              <a:buNone/>
            </a:pPr>
            <a:r>
              <a:rPr lang="en-US" sz="4800" dirty="0">
                <a:solidFill>
                  <a:srgbClr val="000000"/>
                </a:solidFill>
                <a:latin typeface="Arial Narrow" pitchFamily="34" charset="0"/>
              </a:rPr>
              <a:t> It is significant </a:t>
            </a:r>
            <a:r>
              <a:rPr lang="en-US" sz="4800" dirty="0" smtClean="0">
                <a:solidFill>
                  <a:srgbClr val="000000"/>
                </a:solidFill>
                <a:latin typeface="Arial Narrow" pitchFamily="34" charset="0"/>
              </a:rPr>
              <a:t>that…</a:t>
            </a:r>
          </a:p>
          <a:p>
            <a:pPr marL="0" indent="0">
              <a:buNone/>
            </a:pPr>
            <a:r>
              <a:rPr lang="en-US" sz="5600" b="1" dirty="0" smtClean="0">
                <a:solidFill>
                  <a:srgbClr val="9CBC59"/>
                </a:solidFill>
                <a:latin typeface="Arial Narrow" pitchFamily="34" charset="0"/>
              </a:rPr>
              <a:t>Reaching Conclusions</a:t>
            </a:r>
          </a:p>
          <a:p>
            <a:pPr marL="0" indent="0">
              <a:buNone/>
            </a:pPr>
            <a:r>
              <a:rPr lang="en-US" sz="4800" dirty="0" smtClean="0">
                <a:solidFill>
                  <a:srgbClr val="000000"/>
                </a:solidFill>
                <a:latin typeface="Arial Narrow" pitchFamily="34" charset="0"/>
              </a:rPr>
              <a:t> </a:t>
            </a:r>
            <a:r>
              <a:rPr lang="en-US" sz="4800" dirty="0">
                <a:solidFill>
                  <a:srgbClr val="000000"/>
                </a:solidFill>
                <a:latin typeface="Arial Narrow" pitchFamily="34" charset="0"/>
              </a:rPr>
              <a:t>As result…</a:t>
            </a:r>
          </a:p>
          <a:p>
            <a:pPr marL="0" indent="0">
              <a:buNone/>
            </a:pPr>
            <a:r>
              <a:rPr lang="en-US" sz="4800" dirty="0">
                <a:solidFill>
                  <a:srgbClr val="000000"/>
                </a:solidFill>
                <a:latin typeface="Arial Narrow" pitchFamily="34" charset="0"/>
              </a:rPr>
              <a:t> Thus… / Therefore… / Finally…</a:t>
            </a:r>
          </a:p>
          <a:p>
            <a:pPr marL="0" indent="0">
              <a:buNone/>
            </a:pPr>
            <a:r>
              <a:rPr lang="en-US" sz="4800" dirty="0">
                <a:solidFill>
                  <a:srgbClr val="000000"/>
                </a:solidFill>
                <a:latin typeface="Arial Narrow" pitchFamily="34" charset="0"/>
              </a:rPr>
              <a:t> The evidence supports the view / opinion</a:t>
            </a:r>
          </a:p>
          <a:p>
            <a:pPr marL="0" indent="0">
              <a:buNone/>
            </a:pPr>
            <a:r>
              <a:rPr lang="en-US" sz="4800" dirty="0">
                <a:solidFill>
                  <a:srgbClr val="000000"/>
                </a:solidFill>
                <a:latin typeface="Arial Narrow" pitchFamily="34" charset="0"/>
              </a:rPr>
              <a:t>that…</a:t>
            </a:r>
          </a:p>
          <a:p>
            <a:pPr marL="0" indent="0">
              <a:buNone/>
            </a:pPr>
            <a:r>
              <a:rPr lang="en-US" sz="4800" dirty="0">
                <a:solidFill>
                  <a:srgbClr val="000000"/>
                </a:solidFill>
                <a:latin typeface="Arial Narrow" pitchFamily="34" charset="0"/>
              </a:rPr>
              <a:t> The following conclusions can be</a:t>
            </a:r>
          </a:p>
          <a:p>
            <a:pPr marL="0" indent="0">
              <a:buNone/>
            </a:pPr>
            <a:r>
              <a:rPr lang="en-US" sz="4800" dirty="0">
                <a:solidFill>
                  <a:srgbClr val="000000"/>
                </a:solidFill>
                <a:latin typeface="Arial Narrow" pitchFamily="34" charset="0"/>
              </a:rPr>
              <a:t>drawn…</a:t>
            </a:r>
          </a:p>
          <a:p>
            <a:pPr marL="0" indent="0">
              <a:buNone/>
            </a:pPr>
            <a:r>
              <a:rPr lang="en-US" sz="4800" dirty="0">
                <a:solidFill>
                  <a:srgbClr val="000000"/>
                </a:solidFill>
                <a:latin typeface="Arial Narrow" pitchFamily="34" charset="0"/>
              </a:rPr>
              <a:t> Consequently, it would seem…</a:t>
            </a:r>
          </a:p>
          <a:p>
            <a:pPr marL="0" indent="0">
              <a:buNone/>
            </a:pPr>
            <a:r>
              <a:rPr lang="en-US" sz="4800" dirty="0">
                <a:solidFill>
                  <a:srgbClr val="000000"/>
                </a:solidFill>
                <a:latin typeface="Arial Narrow" pitchFamily="34" charset="0"/>
              </a:rPr>
              <a:t> A consideration of all the options/ choices</a:t>
            </a:r>
          </a:p>
          <a:p>
            <a:pPr marL="0" indent="0">
              <a:buNone/>
            </a:pPr>
            <a:r>
              <a:rPr lang="en-US" sz="4800" dirty="0" smtClean="0">
                <a:solidFill>
                  <a:srgbClr val="000000"/>
                </a:solidFill>
                <a:latin typeface="Arial Narrow" pitchFamily="34" charset="0"/>
              </a:rPr>
              <a:t>affirms </a:t>
            </a:r>
            <a:r>
              <a:rPr lang="en-US" sz="4800" dirty="0">
                <a:solidFill>
                  <a:srgbClr val="000000"/>
                </a:solidFill>
                <a:latin typeface="Arial Narrow" pitchFamily="34" charset="0"/>
              </a:rPr>
              <a:t>that</a:t>
            </a:r>
            <a:r>
              <a:rPr lang="en-US" sz="4800" dirty="0" smtClean="0">
                <a:solidFill>
                  <a:srgbClr val="000000"/>
                </a:solidFill>
                <a:latin typeface="Arial Narrow" pitchFamily="34" charset="0"/>
              </a:rPr>
              <a:t>…</a:t>
            </a:r>
          </a:p>
          <a:p>
            <a:pPr marL="0" indent="0">
              <a:buNone/>
            </a:pPr>
            <a:r>
              <a:rPr lang="en-US" sz="5600" b="1" dirty="0" smtClean="0">
                <a:solidFill>
                  <a:srgbClr val="9CBC59"/>
                </a:solidFill>
                <a:latin typeface="Arial Narrow" pitchFamily="34" charset="0"/>
              </a:rPr>
              <a:t>Introducing Another Point of View</a:t>
            </a:r>
          </a:p>
          <a:p>
            <a:pPr marL="0" indent="0">
              <a:buNone/>
            </a:pPr>
            <a:r>
              <a:rPr lang="en-US" sz="4800" dirty="0" smtClean="0">
                <a:solidFill>
                  <a:srgbClr val="000000"/>
                </a:solidFill>
                <a:latin typeface="Arial Narrow" pitchFamily="34" charset="0"/>
              </a:rPr>
              <a:t> </a:t>
            </a:r>
            <a:r>
              <a:rPr lang="en-US" sz="4800" dirty="0">
                <a:solidFill>
                  <a:srgbClr val="000000"/>
                </a:solidFill>
                <a:latin typeface="Arial Narrow" pitchFamily="34" charset="0"/>
              </a:rPr>
              <a:t>In spite of / despite this…</a:t>
            </a:r>
          </a:p>
          <a:p>
            <a:pPr marL="0" indent="0">
              <a:buNone/>
            </a:pPr>
            <a:r>
              <a:rPr lang="en-US" sz="4800" dirty="0">
                <a:solidFill>
                  <a:srgbClr val="000000"/>
                </a:solidFill>
                <a:latin typeface="Arial Narrow" pitchFamily="34" charset="0"/>
              </a:rPr>
              <a:t> Another interpretation / possibility could</a:t>
            </a:r>
          </a:p>
          <a:p>
            <a:pPr marL="0" indent="0">
              <a:buNone/>
            </a:pPr>
            <a:r>
              <a:rPr lang="en-US" sz="4800" dirty="0">
                <a:solidFill>
                  <a:srgbClr val="000000"/>
                </a:solidFill>
                <a:latin typeface="Arial Narrow" pitchFamily="34" charset="0"/>
              </a:rPr>
              <a:t>be…</a:t>
            </a:r>
          </a:p>
          <a:p>
            <a:pPr marL="0" indent="0">
              <a:buNone/>
            </a:pPr>
            <a:r>
              <a:rPr lang="en-US" sz="4800" dirty="0">
                <a:solidFill>
                  <a:srgbClr val="000000"/>
                </a:solidFill>
                <a:latin typeface="Arial Narrow" pitchFamily="34" charset="0"/>
              </a:rPr>
              <a:t> However, another way of examining the</a:t>
            </a:r>
          </a:p>
          <a:p>
            <a:pPr marL="0" indent="0">
              <a:buNone/>
            </a:pPr>
            <a:r>
              <a:rPr lang="en-US" sz="4800" dirty="0">
                <a:solidFill>
                  <a:srgbClr val="000000"/>
                </a:solidFill>
                <a:latin typeface="Arial Narrow" pitchFamily="34" charset="0"/>
              </a:rPr>
              <a:t>problem is…</a:t>
            </a:r>
          </a:p>
          <a:p>
            <a:pPr marL="0" indent="0">
              <a:buNone/>
            </a:pPr>
            <a:r>
              <a:rPr lang="en-US" sz="4800" dirty="0">
                <a:solidFill>
                  <a:srgbClr val="000000"/>
                </a:solidFill>
                <a:latin typeface="Arial Narrow" pitchFamily="34" charset="0"/>
              </a:rPr>
              <a:t> While A suggests…, B suggests / places</a:t>
            </a:r>
          </a:p>
          <a:p>
            <a:pPr marL="0" indent="0">
              <a:buNone/>
            </a:pPr>
            <a:r>
              <a:rPr lang="en-US" sz="4800" dirty="0">
                <a:solidFill>
                  <a:srgbClr val="000000"/>
                </a:solidFill>
                <a:latin typeface="Arial Narrow" pitchFamily="34" charset="0"/>
              </a:rPr>
              <a:t>emphasis on….</a:t>
            </a:r>
          </a:p>
          <a:p>
            <a:pPr marL="0" indent="0">
              <a:buNone/>
            </a:pPr>
            <a:r>
              <a:rPr lang="en-US" sz="4800" dirty="0">
                <a:solidFill>
                  <a:srgbClr val="000000"/>
                </a:solidFill>
                <a:latin typeface="Arial Narrow" pitchFamily="34" charset="0"/>
              </a:rPr>
              <a:t> More importantly / significantly</a:t>
            </a:r>
          </a:p>
          <a:p>
            <a:pPr marL="0" indent="0">
              <a:buNone/>
            </a:pPr>
            <a:r>
              <a:rPr lang="en-US" sz="4800" dirty="0">
                <a:solidFill>
                  <a:srgbClr val="000000"/>
                </a:solidFill>
                <a:latin typeface="Arial Narrow" pitchFamily="34" charset="0"/>
              </a:rPr>
              <a:t>however…</a:t>
            </a:r>
          </a:p>
          <a:p>
            <a:pPr marL="0" indent="0">
              <a:buNone/>
            </a:pPr>
            <a:endParaRPr lang="en-US" sz="4800" dirty="0">
              <a:latin typeface="Arial Narrow" pitchFamily="34" charset="0"/>
            </a:endParaRPr>
          </a:p>
        </p:txBody>
      </p:sp>
    </p:spTree>
    <p:extLst>
      <p:ext uri="{BB962C8B-B14F-4D97-AF65-F5344CB8AC3E}">
        <p14:creationId xmlns:p14="http://schemas.microsoft.com/office/powerpoint/2010/main" val="4100565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Conclusion Strategies</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marL="514350" indent="-514350">
              <a:buFont typeface="+mj-lt"/>
              <a:buAutoNum type="arabicPeriod"/>
            </a:pPr>
            <a:r>
              <a:rPr lang="en-US" b="1" dirty="0" smtClean="0"/>
              <a:t>Quotation</a:t>
            </a:r>
            <a:r>
              <a:rPr lang="en-US" dirty="0" smtClean="0"/>
              <a:t>:  Similar to the intro – might be a great opportunity to frame your essay.</a:t>
            </a:r>
          </a:p>
          <a:p>
            <a:pPr marL="514350" indent="-514350">
              <a:buFont typeface="+mj-lt"/>
              <a:buAutoNum type="arabicPeriod"/>
            </a:pPr>
            <a:r>
              <a:rPr lang="en-US" b="1" dirty="0" smtClean="0"/>
              <a:t>Question</a:t>
            </a:r>
            <a:r>
              <a:rPr lang="en-US" dirty="0" smtClean="0"/>
              <a:t>: Make it deep, rhetorical perhaps.</a:t>
            </a:r>
          </a:p>
          <a:p>
            <a:pPr marL="514350" indent="-514350">
              <a:buFont typeface="+mj-lt"/>
              <a:buAutoNum type="arabicPeriod"/>
            </a:pPr>
            <a:r>
              <a:rPr lang="en-US" b="1" dirty="0" smtClean="0"/>
              <a:t>Anecdote</a:t>
            </a:r>
            <a:r>
              <a:rPr lang="en-US" dirty="0" smtClean="0"/>
              <a:t>: Another great way to frame your piece.</a:t>
            </a:r>
          </a:p>
          <a:p>
            <a:pPr marL="514350" indent="-514350">
              <a:buFont typeface="+mj-lt"/>
              <a:buAutoNum type="arabicPeriod"/>
            </a:pPr>
            <a:r>
              <a:rPr lang="en-US" b="1" dirty="0" smtClean="0"/>
              <a:t>Prediction</a:t>
            </a:r>
            <a:r>
              <a:rPr lang="en-US" dirty="0" smtClean="0"/>
              <a:t>:  You can close your essay with a forecast for a person, place, or thing related to your thesis.</a:t>
            </a:r>
          </a:p>
          <a:p>
            <a:pPr marL="514350" indent="-514350">
              <a:buFont typeface="+mj-lt"/>
              <a:buAutoNum type="arabicPeriod"/>
            </a:pPr>
            <a:r>
              <a:rPr lang="en-US" b="1" dirty="0" smtClean="0"/>
              <a:t>Solution or Recommendation</a:t>
            </a:r>
            <a:r>
              <a:rPr lang="en-US" dirty="0" smtClean="0"/>
              <a:t>:  Conclude with a solution to the problem you’ve discussed, or a recommendation for a future action.</a:t>
            </a:r>
          </a:p>
          <a:p>
            <a:pPr marL="514350" indent="-514350">
              <a:buFont typeface="+mj-lt"/>
              <a:buAutoNum type="arabicPeriod"/>
            </a:pPr>
            <a:r>
              <a:rPr lang="en-US" b="1" dirty="0" smtClean="0"/>
              <a:t>Call to Action</a:t>
            </a:r>
            <a:r>
              <a:rPr lang="en-US" dirty="0" smtClean="0"/>
              <a:t>:  You can end your essay by suggesting a specific action that your reader should take.</a:t>
            </a:r>
            <a:endParaRPr lang="en-US" dirty="0"/>
          </a:p>
        </p:txBody>
      </p:sp>
    </p:spTree>
    <p:extLst>
      <p:ext uri="{BB962C8B-B14F-4D97-AF65-F5344CB8AC3E}">
        <p14:creationId xmlns:p14="http://schemas.microsoft.com/office/powerpoint/2010/main" val="3230626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SUPPORT</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dirty="0"/>
              <a:t>The   support is substantial, specific, relevant, concrete, and/or </a:t>
            </a:r>
            <a:r>
              <a:rPr lang="en-US" dirty="0" smtClean="0"/>
              <a:t>ILLUSTRATIVE.</a:t>
            </a:r>
          </a:p>
          <a:p>
            <a:pPr marL="0" indent="0">
              <a:buNone/>
            </a:pPr>
            <a:r>
              <a:rPr lang="en-US" dirty="0" smtClean="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048000"/>
            <a:ext cx="2181225" cy="2095500"/>
          </a:xfrm>
          <a:prstGeom prst="rect">
            <a:avLst/>
          </a:prstGeom>
        </p:spPr>
      </p:pic>
    </p:spTree>
    <p:extLst>
      <p:ext uri="{BB962C8B-B14F-4D97-AF65-F5344CB8AC3E}">
        <p14:creationId xmlns:p14="http://schemas.microsoft.com/office/powerpoint/2010/main" val="155802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Autofit/>
          </a:bodyPr>
          <a:lstStyle/>
          <a:p>
            <a:r>
              <a:rPr lang="en-US" sz="3600" dirty="0"/>
              <a:t>The   support is substantial, specific, relevant, concrete, and/or ILLUSTRATIVE.</a:t>
            </a: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dirty="0"/>
              <a:t>“Don’t just say the old lady screamed; bring her on and let her scream</a:t>
            </a:r>
            <a:r>
              <a:rPr lang="en-US" dirty="0" smtClean="0"/>
              <a:t>.”  </a:t>
            </a:r>
            <a:r>
              <a:rPr lang="en-US" sz="2400" dirty="0" smtClean="0"/>
              <a:t>Mark </a:t>
            </a:r>
            <a:r>
              <a:rPr lang="en-US" sz="2400" dirty="0"/>
              <a:t>Twain</a:t>
            </a:r>
          </a:p>
          <a:p>
            <a:pPr marL="0" indent="0">
              <a:buNone/>
            </a:pPr>
            <a:endParaRPr lang="en-US" dirty="0" smtClean="0"/>
          </a:p>
          <a:p>
            <a:pPr marL="0" indent="0">
              <a:buNone/>
            </a:pPr>
            <a:r>
              <a:rPr lang="en-US" dirty="0"/>
              <a:t>Before:</a:t>
            </a:r>
          </a:p>
          <a:p>
            <a:r>
              <a:rPr lang="en-US" dirty="0" smtClean="0"/>
              <a:t>Anthony has </a:t>
            </a:r>
            <a:r>
              <a:rPr lang="en-US" dirty="0"/>
              <a:t>long eyelashes.</a:t>
            </a:r>
          </a:p>
          <a:p>
            <a:pPr marL="0" indent="0">
              <a:buNone/>
            </a:pPr>
            <a:r>
              <a:rPr lang="en-US" dirty="0"/>
              <a:t>After:</a:t>
            </a:r>
          </a:p>
          <a:p>
            <a:r>
              <a:rPr lang="en-US" dirty="0"/>
              <a:t>When </a:t>
            </a:r>
            <a:r>
              <a:rPr lang="en-US" dirty="0" smtClean="0"/>
              <a:t>Anthony strode </a:t>
            </a:r>
            <a:r>
              <a:rPr lang="en-US" dirty="0"/>
              <a:t>into the room, </a:t>
            </a:r>
            <a:r>
              <a:rPr lang="en-US" dirty="0" smtClean="0"/>
              <a:t>his eyelashes </a:t>
            </a:r>
            <a:r>
              <a:rPr lang="en-US" dirty="0"/>
              <a:t>cast </a:t>
            </a:r>
            <a:r>
              <a:rPr lang="en-US" dirty="0" smtClean="0"/>
              <a:t>shadows on </a:t>
            </a:r>
            <a:r>
              <a:rPr lang="en-US" dirty="0"/>
              <a:t>the wall.</a:t>
            </a:r>
            <a:endParaRPr lang="en-US" dirty="0" smtClean="0"/>
          </a:p>
          <a:p>
            <a:endParaRPr lang="en-US" dirty="0"/>
          </a:p>
        </p:txBody>
      </p:sp>
    </p:spTree>
    <p:extLst>
      <p:ext uri="{BB962C8B-B14F-4D97-AF65-F5344CB8AC3E}">
        <p14:creationId xmlns:p14="http://schemas.microsoft.com/office/powerpoint/2010/main" val="305347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Autofit/>
          </a:bodyPr>
          <a:lstStyle/>
          <a:p>
            <a:r>
              <a:rPr lang="en-US" sz="3600" dirty="0"/>
              <a:t>The   support is substantial, specific, relevant, concrete, and/or ILLUSTRATIVE.</a:t>
            </a: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marL="0" indent="0">
              <a:buNone/>
            </a:pPr>
            <a:r>
              <a:rPr lang="en-US" dirty="0" smtClean="0"/>
              <a:t>Real-World Writing Example:</a:t>
            </a:r>
          </a:p>
          <a:p>
            <a:pPr marL="0" indent="0">
              <a:buNone/>
            </a:pPr>
            <a:endParaRPr lang="en-US" dirty="0" smtClean="0"/>
          </a:p>
          <a:p>
            <a:pPr marL="0" indent="0">
              <a:buNone/>
            </a:pPr>
            <a:r>
              <a:rPr lang="en-US" dirty="0"/>
              <a:t>“Then came the march past the victims. The two men were no longer alive. Their tongues were hanging </a:t>
            </a:r>
            <a:r>
              <a:rPr lang="en-US" dirty="0" smtClean="0"/>
              <a:t>out, swollen </a:t>
            </a:r>
            <a:r>
              <a:rPr lang="en-US" dirty="0"/>
              <a:t>and bluish. But the third rope was still moving: the child, too light, was still breathing</a:t>
            </a:r>
            <a:r>
              <a:rPr lang="en-US" dirty="0" smtClean="0"/>
              <a:t>...And </a:t>
            </a:r>
            <a:r>
              <a:rPr lang="en-US" dirty="0"/>
              <a:t>so he remained for more than half an hour, lingering between life and death, writhing before our </a:t>
            </a:r>
            <a:r>
              <a:rPr lang="en-US" dirty="0" smtClean="0"/>
              <a:t>eyes.  And </a:t>
            </a:r>
            <a:r>
              <a:rPr lang="en-US" dirty="0"/>
              <a:t>we were forced to look at him at close range. He was still alive when I passed him. His tongue was </a:t>
            </a:r>
            <a:r>
              <a:rPr lang="en-US" dirty="0" smtClean="0"/>
              <a:t>still red</a:t>
            </a:r>
            <a:r>
              <a:rPr lang="en-US" dirty="0"/>
              <a:t>, his eyes not yet extinguished.</a:t>
            </a:r>
          </a:p>
          <a:p>
            <a:pPr marL="0" indent="0">
              <a:buNone/>
            </a:pPr>
            <a:endParaRPr lang="en-US" dirty="0"/>
          </a:p>
          <a:p>
            <a:pPr marL="0" indent="0">
              <a:buNone/>
            </a:pPr>
            <a:r>
              <a:rPr lang="en-US" dirty="0"/>
              <a:t>Behind me, I heard the same man asking:</a:t>
            </a:r>
          </a:p>
          <a:p>
            <a:pPr marL="0" indent="0">
              <a:buNone/>
            </a:pPr>
            <a:r>
              <a:rPr lang="en-US" dirty="0"/>
              <a:t>"For God's sake, where is God</a:t>
            </a:r>
            <a:r>
              <a:rPr lang="en-US" dirty="0" smtClean="0"/>
              <a:t>?“ </a:t>
            </a:r>
          </a:p>
          <a:p>
            <a:pPr marL="0" indent="0">
              <a:buNone/>
            </a:pPr>
            <a:r>
              <a:rPr lang="en-US" dirty="0" smtClean="0"/>
              <a:t>And </a:t>
            </a:r>
            <a:r>
              <a:rPr lang="en-US" dirty="0"/>
              <a:t>from within me, I heard a voice answer:</a:t>
            </a:r>
          </a:p>
          <a:p>
            <a:pPr marL="0" indent="0">
              <a:buNone/>
            </a:pPr>
            <a:r>
              <a:rPr lang="en-US" dirty="0"/>
              <a:t>"Where He is? This is where--hanging here from this gallows..."</a:t>
            </a:r>
          </a:p>
          <a:p>
            <a:pPr marL="0" indent="0">
              <a:buNone/>
            </a:pPr>
            <a:endParaRPr lang="en-US" dirty="0"/>
          </a:p>
          <a:p>
            <a:pPr marL="0" indent="0">
              <a:buNone/>
            </a:pPr>
            <a:r>
              <a:rPr lang="en-US" dirty="0"/>
              <a:t>That night, the soup tasted of corpses.” </a:t>
            </a:r>
          </a:p>
          <a:p>
            <a:pPr marL="0" indent="0">
              <a:buNone/>
            </a:pPr>
            <a:r>
              <a:rPr lang="en-US" dirty="0"/>
              <a:t>― Elie Wiesel, </a:t>
            </a:r>
            <a:r>
              <a:rPr lang="en-US" i="1" dirty="0" smtClean="0"/>
              <a:t>NIGHT</a:t>
            </a:r>
          </a:p>
        </p:txBody>
      </p:sp>
    </p:spTree>
    <p:extLst>
      <p:ext uri="{BB962C8B-B14F-4D97-AF65-F5344CB8AC3E}">
        <p14:creationId xmlns:p14="http://schemas.microsoft.com/office/powerpoint/2010/main" val="2776184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Autofit/>
          </a:bodyPr>
          <a:lstStyle/>
          <a:p>
            <a:r>
              <a:rPr lang="en-US" sz="3600" dirty="0"/>
              <a:t>The   support is substantial, specific, relevant, concrete, and/or ILLUSTRATIVE.</a:t>
            </a: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0" indent="0">
              <a:buNone/>
            </a:pPr>
            <a:r>
              <a:rPr lang="en-US" dirty="0" smtClean="0"/>
              <a:t>Student Sample:</a:t>
            </a:r>
          </a:p>
          <a:p>
            <a:r>
              <a:rPr lang="en-US" dirty="0" smtClean="0"/>
              <a:t>"</a:t>
            </a:r>
            <a:r>
              <a:rPr lang="en-US" dirty="0"/>
              <a:t>Sitting on my towel while the sun emanates heat and the sound of the water washes away all of my regrets, I cannot help but love where I am."  (Filippone)</a:t>
            </a:r>
          </a:p>
        </p:txBody>
      </p:sp>
    </p:spTree>
    <p:extLst>
      <p:ext uri="{BB962C8B-B14F-4D97-AF65-F5344CB8AC3E}">
        <p14:creationId xmlns:p14="http://schemas.microsoft.com/office/powerpoint/2010/main" val="4292609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Support</a:t>
            </a:r>
            <a:endParaRPr lang="en-US" dirty="0"/>
          </a:p>
        </p:txBody>
      </p:sp>
      <p:sp>
        <p:nvSpPr>
          <p:cNvPr id="3" name="Content Placeholder 2"/>
          <p:cNvSpPr>
            <a:spLocks noGrp="1"/>
          </p:cNvSpPr>
          <p:nvPr>
            <p:ph idx="1"/>
          </p:nvPr>
        </p:nvSpPr>
        <p:spPr>
          <a:xfrm>
            <a:off x="457200" y="1600201"/>
            <a:ext cx="7848600" cy="4800599"/>
          </a:xfrm>
        </p:spPr>
        <p:style>
          <a:lnRef idx="1">
            <a:schemeClr val="accent6"/>
          </a:lnRef>
          <a:fillRef idx="2">
            <a:schemeClr val="accent6"/>
          </a:fillRef>
          <a:effectRef idx="1">
            <a:schemeClr val="accent6"/>
          </a:effectRef>
          <a:fontRef idx="minor">
            <a:schemeClr val="dk1"/>
          </a:fontRef>
        </p:style>
        <p:txBody>
          <a:bodyPr/>
          <a:lstStyle/>
          <a:p>
            <a:r>
              <a:rPr lang="en-US" dirty="0"/>
              <a:t>The paper demonstrates a </a:t>
            </a:r>
            <a:r>
              <a:rPr lang="en-US" dirty="0" smtClean="0"/>
              <a:t>COMMITMENT </a:t>
            </a:r>
            <a:r>
              <a:rPr lang="en-US" dirty="0"/>
              <a:t>to and an </a:t>
            </a:r>
            <a:r>
              <a:rPr lang="en-US" dirty="0" smtClean="0"/>
              <a:t>INVOLVEMENT </a:t>
            </a:r>
            <a:r>
              <a:rPr lang="en-US" dirty="0"/>
              <a:t>with the subject, CLARITY in presentation of ideas. </a:t>
            </a:r>
            <a:endParaRPr lang="en-US"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200400"/>
            <a:ext cx="3771900" cy="3017520"/>
          </a:xfrm>
          <a:prstGeom prst="rect">
            <a:avLst/>
          </a:prstGeom>
        </p:spPr>
      </p:pic>
    </p:spTree>
    <p:extLst>
      <p:ext uri="{BB962C8B-B14F-4D97-AF65-F5344CB8AC3E}">
        <p14:creationId xmlns:p14="http://schemas.microsoft.com/office/powerpoint/2010/main" val="1504813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sz="3600" dirty="0" smtClean="0"/>
              <a:t>A Quick Guide</a:t>
            </a:r>
            <a:endParaRPr lang="en-US" sz="3600" dirty="0"/>
          </a:p>
        </p:txBody>
      </p:sp>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897" b="21897"/>
          <a:stretch>
            <a:fillRect/>
          </a:stretch>
        </p:blipFill>
        <p:spPr/>
      </p:pic>
    </p:spTree>
    <p:extLst>
      <p:ext uri="{BB962C8B-B14F-4D97-AF65-F5344CB8AC3E}">
        <p14:creationId xmlns:p14="http://schemas.microsoft.com/office/powerpoint/2010/main" val="147218421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sz="3600" dirty="0" smtClean="0"/>
              <a:t>DEMONSTRATES A COMMITMENT TO AND AN INVOLVEMENT WITH THE SUBJECT</a:t>
            </a:r>
            <a:endParaRPr lang="en-US" sz="3600"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marL="0" indent="0">
              <a:buNone/>
            </a:pPr>
            <a:r>
              <a:rPr lang="en-US" dirty="0" smtClean="0"/>
              <a:t>Real-World Example:</a:t>
            </a:r>
          </a:p>
          <a:p>
            <a:r>
              <a:rPr lang="en-US" dirty="0" smtClean="0"/>
              <a:t>“The </a:t>
            </a:r>
            <a:r>
              <a:rPr lang="en-US" dirty="0"/>
              <a:t>day he died was one of the darkest in my life. He became sick, weak, and I was there. I was there when he suffered. I was there when he asked for help, for water. I was there to receive his last words. But I was not there when he called for me, although we were in the same block; he on the upper bed and I on the lower bed. He called my name, and I was too afraid to move. All of us were. And then he died. I was there, but I was not there</a:t>
            </a:r>
            <a:r>
              <a:rPr lang="en-US" dirty="0" smtClean="0"/>
              <a:t>.” </a:t>
            </a:r>
          </a:p>
          <a:p>
            <a:pPr marL="0" indent="0">
              <a:buNone/>
            </a:pPr>
            <a:r>
              <a:rPr lang="en-US" sz="1600" dirty="0"/>
              <a:t>	</a:t>
            </a:r>
            <a:r>
              <a:rPr lang="en-US" sz="1600" dirty="0" smtClean="0"/>
              <a:t>Elie Wiesel, </a:t>
            </a:r>
            <a:r>
              <a:rPr lang="en-US" sz="1600" i="1" dirty="0" smtClean="0"/>
              <a:t>SPEECH AT BUCHENWALD CONCENTRATION CAMP</a:t>
            </a:r>
            <a:endParaRPr lang="en-US" i="1" dirty="0"/>
          </a:p>
        </p:txBody>
      </p:sp>
    </p:spTree>
    <p:extLst>
      <p:ext uri="{BB962C8B-B14F-4D97-AF65-F5344CB8AC3E}">
        <p14:creationId xmlns:p14="http://schemas.microsoft.com/office/powerpoint/2010/main" val="3911645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sz="3200" dirty="0">
                <a:solidFill>
                  <a:prstClr val="white"/>
                </a:solidFill>
              </a:rPr>
              <a:t>DEMONSTRATES A COMMITMENT TO AND AN INVOLVEMENT WITH THE </a:t>
            </a:r>
            <a:r>
              <a:rPr lang="en-US" sz="3200" dirty="0" smtClean="0">
                <a:solidFill>
                  <a:prstClr val="white"/>
                </a:solidFill>
              </a:rPr>
              <a:t>SUBJECT</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a:bodyPr>
          <a:lstStyle/>
          <a:p>
            <a:pPr marL="0" indent="0">
              <a:buNone/>
            </a:pPr>
            <a:r>
              <a:rPr lang="en-US" dirty="0" smtClean="0"/>
              <a:t>Student Samples:</a:t>
            </a:r>
          </a:p>
          <a:p>
            <a:r>
              <a:rPr lang="en-US" sz="2100" dirty="0" smtClean="0"/>
              <a:t>“The beautiful, ear-pleasing sound floats within the room, twisting and turning this way and that, bending down to lift your spirits.  Your body trembles with the amazing feeling that you get every time that wooden box opens. It never gets old, and the feelings never dull.  Your eyes are glistening, and your heart is singing along with the tune.” (Kehl – Prompt: Most Prized Possession)</a:t>
            </a:r>
          </a:p>
          <a:p>
            <a:endParaRPr lang="en-US" sz="2100" dirty="0" smtClean="0"/>
          </a:p>
          <a:p>
            <a:r>
              <a:rPr lang="en-US" sz="2100" dirty="0"/>
              <a:t>"I watched in horror as my mom withdrew the white bottle from my medicine cabinet.  I cringed as a thick, snow-colored liquid cascaded onto my silver spoon.  I gagged as my mother forced the spoon in my mouth.  Although, at the age of five, how was I supposed to know that </a:t>
            </a:r>
            <a:r>
              <a:rPr lang="en-US" sz="2100"/>
              <a:t>the </a:t>
            </a:r>
            <a:r>
              <a:rPr lang="en-US" sz="2100" smtClean="0"/>
              <a:t>stomach-churning </a:t>
            </a:r>
            <a:r>
              <a:rPr lang="en-US" sz="2100" dirty="0"/>
              <a:t>liquid had saved the lives of millions?  My own included." (</a:t>
            </a:r>
            <a:r>
              <a:rPr lang="en-US" sz="2100" dirty="0" smtClean="0"/>
              <a:t>McNaughton – Prompt: Greatest Invention)</a:t>
            </a:r>
          </a:p>
        </p:txBody>
      </p:sp>
    </p:spTree>
    <p:extLst>
      <p:ext uri="{BB962C8B-B14F-4D97-AF65-F5344CB8AC3E}">
        <p14:creationId xmlns:p14="http://schemas.microsoft.com/office/powerpoint/2010/main" val="397838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Support</a:t>
            </a:r>
            <a:endParaRPr lang="en-US" dirty="0"/>
          </a:p>
        </p:txBody>
      </p:sp>
      <p:sp>
        <p:nvSpPr>
          <p:cNvPr id="3" name="Content Placeholder 2"/>
          <p:cNvSpPr>
            <a:spLocks noGrp="1"/>
          </p:cNvSpPr>
          <p:nvPr>
            <p:ph idx="1"/>
          </p:nvPr>
        </p:nvSpPr>
        <p:spPr>
          <a:xfrm>
            <a:off x="457200" y="1600200"/>
            <a:ext cx="7848600" cy="4525963"/>
          </a:xfrm>
        </p:spPr>
        <p:style>
          <a:lnRef idx="1">
            <a:schemeClr val="accent6"/>
          </a:lnRef>
          <a:fillRef idx="2">
            <a:schemeClr val="accent6"/>
          </a:fillRef>
          <a:effectRef idx="1">
            <a:schemeClr val="accent6"/>
          </a:effectRef>
          <a:fontRef idx="minor">
            <a:schemeClr val="dk1"/>
          </a:fontRef>
        </p:style>
        <p:txBody>
          <a:bodyPr/>
          <a:lstStyle/>
          <a:p>
            <a:r>
              <a:rPr lang="en-US" dirty="0"/>
              <a:t>The paper may use CREATIVE WRITING STRATEGIES appropriate to the purpose of the paper</a:t>
            </a:r>
            <a:r>
              <a:rPr lang="en-US" dirty="0" smtClean="0"/>
              <a:t>.</a:t>
            </a:r>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895600"/>
            <a:ext cx="3810000" cy="2809875"/>
          </a:xfrm>
          <a:prstGeom prst="rect">
            <a:avLst/>
          </a:prstGeom>
        </p:spPr>
      </p:pic>
    </p:spTree>
    <p:extLst>
      <p:ext uri="{BB962C8B-B14F-4D97-AF65-F5344CB8AC3E}">
        <p14:creationId xmlns:p14="http://schemas.microsoft.com/office/powerpoint/2010/main" val="2487344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Creative Writing Strategies</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40000" lnSpcReduction="20000"/>
          </a:bodyPr>
          <a:lstStyle/>
          <a:p>
            <a:pPr marL="0" indent="0">
              <a:buNone/>
            </a:pPr>
            <a:r>
              <a:rPr lang="en-US" sz="3500" b="1" dirty="0" smtClean="0"/>
              <a:t>Smiley–Face Tricks: Tricks </a:t>
            </a:r>
            <a:r>
              <a:rPr lang="en-US" sz="3500" b="1" dirty="0"/>
              <a:t>of the writing trade to help you meet and exceed writing expectations.</a:t>
            </a:r>
          </a:p>
          <a:p>
            <a:pPr marL="0" indent="0">
              <a:buNone/>
            </a:pPr>
            <a:endParaRPr lang="en-US" sz="2900" dirty="0"/>
          </a:p>
          <a:p>
            <a:pPr marL="0" indent="0">
              <a:buNone/>
            </a:pPr>
            <a:r>
              <a:rPr lang="en-US" sz="2900" dirty="0"/>
              <a:t>Ideas developed by Mary Ellen Ledbetter</a:t>
            </a:r>
          </a:p>
          <a:p>
            <a:pPr marL="0" indent="0">
              <a:buNone/>
            </a:pPr>
            <a:endParaRPr lang="en-US" sz="2900" dirty="0" smtClean="0"/>
          </a:p>
          <a:p>
            <a:pPr marL="0" indent="0">
              <a:buNone/>
            </a:pPr>
            <a:r>
              <a:rPr lang="en-US" dirty="0" smtClean="0"/>
              <a:t>1. TRICOLON (Magic 3)</a:t>
            </a:r>
          </a:p>
          <a:p>
            <a:pPr marL="0" indent="0">
              <a:buNone/>
            </a:pPr>
            <a:r>
              <a:rPr lang="en-US" dirty="0" smtClean="0"/>
              <a:t>2. FIGURATIVE LANGUAGE</a:t>
            </a:r>
          </a:p>
          <a:p>
            <a:pPr marL="0" indent="0">
              <a:buNone/>
            </a:pPr>
            <a:r>
              <a:rPr lang="en-US" dirty="0" smtClean="0"/>
              <a:t>3. SPECIFIC DETAILS FOR EFFECT</a:t>
            </a:r>
          </a:p>
          <a:p>
            <a:pPr marL="0" indent="0">
              <a:buNone/>
            </a:pPr>
            <a:r>
              <a:rPr lang="en-US" dirty="0" smtClean="0"/>
              <a:t>4. REPETITION FOR RHETORICAL EFFECT</a:t>
            </a:r>
          </a:p>
          <a:p>
            <a:pPr marL="0" indent="0">
              <a:buNone/>
            </a:pPr>
            <a:r>
              <a:rPr lang="en-US" dirty="0" smtClean="0"/>
              <a:t>5. EXPANDED MOMENT</a:t>
            </a:r>
          </a:p>
          <a:p>
            <a:pPr marL="0" indent="0">
              <a:buNone/>
            </a:pPr>
            <a:r>
              <a:rPr lang="en-US" dirty="0" smtClean="0"/>
              <a:t>6</a:t>
            </a:r>
            <a:r>
              <a:rPr lang="en-US" dirty="0"/>
              <a:t>. </a:t>
            </a:r>
            <a:r>
              <a:rPr lang="en-US" dirty="0" smtClean="0"/>
              <a:t>HUMOR</a:t>
            </a:r>
          </a:p>
          <a:p>
            <a:pPr marL="0" indent="0">
              <a:buNone/>
            </a:pPr>
            <a:r>
              <a:rPr lang="en-US" dirty="0" smtClean="0"/>
              <a:t>7</a:t>
            </a:r>
            <a:r>
              <a:rPr lang="en-US" dirty="0"/>
              <a:t>. HYPHENATED </a:t>
            </a:r>
            <a:r>
              <a:rPr lang="en-US" dirty="0" smtClean="0"/>
              <a:t>MODIFIERS</a:t>
            </a:r>
          </a:p>
          <a:p>
            <a:pPr marL="0" indent="0">
              <a:buNone/>
            </a:pPr>
            <a:r>
              <a:rPr lang="en-US" dirty="0" smtClean="0"/>
              <a:t>8</a:t>
            </a:r>
            <a:r>
              <a:rPr lang="en-US" dirty="0"/>
              <a:t>. </a:t>
            </a:r>
            <a:r>
              <a:rPr lang="en-US" dirty="0" smtClean="0"/>
              <a:t>FRAMING (Full-circle Ending)</a:t>
            </a:r>
          </a:p>
          <a:p>
            <a:pPr marL="0" indent="0">
              <a:buNone/>
            </a:pPr>
            <a:r>
              <a:rPr lang="en-US" dirty="0" smtClean="0"/>
              <a:t> </a:t>
            </a:r>
            <a:endParaRPr lang="en-US" dirty="0"/>
          </a:p>
          <a:p>
            <a:pPr marL="0" indent="0">
              <a:buNone/>
            </a:pPr>
            <a:r>
              <a:rPr lang="en-US" dirty="0" smtClean="0"/>
              <a:t>Smiley-Face </a:t>
            </a:r>
            <a:r>
              <a:rPr lang="en-US" dirty="0"/>
              <a:t>Tricks are tools good writers use in their writing to:</a:t>
            </a:r>
          </a:p>
          <a:p>
            <a:pPr marL="0" indent="0">
              <a:buNone/>
            </a:pPr>
            <a:r>
              <a:rPr lang="en-US" dirty="0"/>
              <a:t>   -interest the reader</a:t>
            </a:r>
          </a:p>
          <a:p>
            <a:pPr marL="0" indent="0">
              <a:buNone/>
            </a:pPr>
            <a:r>
              <a:rPr lang="en-US" dirty="0"/>
              <a:t>   -add spice to the text</a:t>
            </a:r>
          </a:p>
          <a:p>
            <a:pPr marL="0" indent="0">
              <a:buNone/>
            </a:pPr>
            <a:r>
              <a:rPr lang="en-US" dirty="0"/>
              <a:t>   -invite the reader to become more</a:t>
            </a:r>
          </a:p>
          <a:p>
            <a:pPr marL="0" indent="0">
              <a:buNone/>
            </a:pPr>
            <a:r>
              <a:rPr lang="en-US" dirty="0"/>
              <a:t>         involved with the text</a:t>
            </a:r>
          </a:p>
          <a:p>
            <a:pPr marL="0" indent="0">
              <a:buNone/>
            </a:pPr>
            <a:r>
              <a:rPr lang="en-US" dirty="0"/>
              <a:t>   -Enhance the voice of the </a:t>
            </a:r>
            <a:r>
              <a:rPr lang="en-US" dirty="0" smtClean="0"/>
              <a:t>text</a:t>
            </a:r>
          </a:p>
          <a:p>
            <a:pPr marL="0" indent="0">
              <a:buNone/>
            </a:pPr>
            <a:endParaRPr lang="en-US"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2286000"/>
            <a:ext cx="3413761" cy="2560320"/>
          </a:xfrm>
          <a:prstGeom prst="rect">
            <a:avLst/>
          </a:prstGeom>
        </p:spPr>
      </p:pic>
    </p:spTree>
    <p:extLst>
      <p:ext uri="{BB962C8B-B14F-4D97-AF65-F5344CB8AC3E}">
        <p14:creationId xmlns:p14="http://schemas.microsoft.com/office/powerpoint/2010/main" val="24831497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CWS #1: Tricolon</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marL="0" indent="0">
              <a:buNone/>
            </a:pPr>
            <a:r>
              <a:rPr lang="en-US" b="1" dirty="0" smtClean="0"/>
              <a:t>TRICOLON</a:t>
            </a:r>
            <a:r>
              <a:rPr lang="en-US" dirty="0" smtClean="0"/>
              <a:t>:  A </a:t>
            </a:r>
            <a:r>
              <a:rPr lang="en-US" dirty="0"/>
              <a:t>rhetorical term for a series of three parallel words, phrases, or clauses.</a:t>
            </a:r>
          </a:p>
          <a:p>
            <a:pPr marL="0" indent="0">
              <a:buNone/>
            </a:pPr>
            <a:r>
              <a:rPr lang="en-US" dirty="0" smtClean="0"/>
              <a:t>Mentor Text:</a:t>
            </a:r>
          </a:p>
          <a:p>
            <a:r>
              <a:rPr lang="en-US" dirty="0" smtClean="0"/>
              <a:t>“When it came flickering into his consciousness, he focused upon it, </a:t>
            </a:r>
            <a:r>
              <a:rPr lang="en-US" b="1" dirty="0" smtClean="0"/>
              <a:t>keeping</a:t>
            </a:r>
            <a:r>
              <a:rPr lang="en-US" dirty="0" smtClean="0"/>
              <a:t> it there, </a:t>
            </a:r>
            <a:r>
              <a:rPr lang="en-US" b="1" dirty="0" smtClean="0"/>
              <a:t>darkening</a:t>
            </a:r>
            <a:r>
              <a:rPr lang="en-US" dirty="0" smtClean="0"/>
              <a:t> it, </a:t>
            </a:r>
            <a:r>
              <a:rPr lang="en-US" b="1" dirty="0" smtClean="0"/>
              <a:t>holding</a:t>
            </a:r>
            <a:r>
              <a:rPr lang="en-US" dirty="0" smtClean="0"/>
              <a:t> it in his vision as long as possible until his head hurt and he let it fade away.” </a:t>
            </a:r>
            <a:r>
              <a:rPr lang="en-US" sz="2300" dirty="0" smtClean="0"/>
              <a:t>Lois Lowry, THE GIVER</a:t>
            </a:r>
          </a:p>
          <a:p>
            <a:pPr marL="0" indent="0">
              <a:buNone/>
            </a:pPr>
            <a:r>
              <a:rPr lang="en-US" dirty="0" smtClean="0"/>
              <a:t>Student Mentor:</a:t>
            </a:r>
          </a:p>
          <a:p>
            <a:r>
              <a:rPr lang="en-US" dirty="0" smtClean="0"/>
              <a:t>“Headphones can be a teleportation device that move you somewhere majestic, a time machine that transports you to when things were more simplistic, a portal to an opaque, empty void where there is ample time for profound thinking and reasoning.” </a:t>
            </a:r>
            <a:r>
              <a:rPr lang="en-US" sz="2300" dirty="0" smtClean="0"/>
              <a:t>(DiCristina)</a:t>
            </a:r>
          </a:p>
          <a:p>
            <a:endParaRPr lang="en-US" dirty="0"/>
          </a:p>
        </p:txBody>
      </p:sp>
    </p:spTree>
    <p:extLst>
      <p:ext uri="{BB962C8B-B14F-4D97-AF65-F5344CB8AC3E}">
        <p14:creationId xmlns:p14="http://schemas.microsoft.com/office/powerpoint/2010/main" val="320407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CWS #2: Figurative Language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2514600"/>
            <a:ext cx="3925239" cy="2468880"/>
          </a:xfrm>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val="4109216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CWS #2: Figurative Language</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r>
              <a:rPr lang="en-US" dirty="0"/>
              <a:t>Non-literal comparisons add “spice” to writing and paint more </a:t>
            </a:r>
            <a:r>
              <a:rPr lang="en-US" dirty="0" smtClean="0"/>
              <a:t>vivid pictures </a:t>
            </a:r>
            <a:r>
              <a:rPr lang="en-US" dirty="0"/>
              <a:t>for your readers and surprise them with unique comparisons.</a:t>
            </a:r>
          </a:p>
          <a:p>
            <a:r>
              <a:rPr lang="en-US" dirty="0"/>
              <a:t>Remember to brainstorm the easiest comparisons first. </a:t>
            </a:r>
            <a:r>
              <a:rPr lang="en-US" sz="2600" dirty="0"/>
              <a:t>(She was </a:t>
            </a:r>
            <a:r>
              <a:rPr lang="en-US" sz="2600" dirty="0" smtClean="0"/>
              <a:t>as beautiful </a:t>
            </a:r>
            <a:r>
              <a:rPr lang="en-US" sz="2600" dirty="0"/>
              <a:t>as a rose. She was as beautiful as a freshly </a:t>
            </a:r>
            <a:r>
              <a:rPr lang="en-US" sz="2600" dirty="0" smtClean="0"/>
              <a:t>bloomed flower. She </a:t>
            </a:r>
            <a:r>
              <a:rPr lang="en-US" sz="2600" dirty="0"/>
              <a:t>was as beautiful as a model on the cover of a magazine. She </a:t>
            </a:r>
            <a:r>
              <a:rPr lang="en-US" sz="2600" dirty="0" smtClean="0"/>
              <a:t>was as </a:t>
            </a:r>
            <a:r>
              <a:rPr lang="en-US" sz="2600" dirty="0"/>
              <a:t>beautiful as a star in the sky.) </a:t>
            </a:r>
            <a:endParaRPr lang="en-US" sz="2600" dirty="0" smtClean="0"/>
          </a:p>
          <a:p>
            <a:r>
              <a:rPr lang="en-US" dirty="0" smtClean="0"/>
              <a:t>Then </a:t>
            </a:r>
            <a:r>
              <a:rPr lang="en-US" dirty="0"/>
              <a:t>throw those clichés away </a:t>
            </a:r>
            <a:r>
              <a:rPr lang="en-US" dirty="0" smtClean="0"/>
              <a:t>and use </a:t>
            </a:r>
            <a:r>
              <a:rPr lang="en-US" dirty="0"/>
              <a:t>something fresh and original</a:t>
            </a:r>
            <a:r>
              <a:rPr lang="en-US" dirty="0" smtClean="0"/>
              <a:t>.</a:t>
            </a:r>
          </a:p>
          <a:p>
            <a:r>
              <a:rPr lang="en-US" dirty="0"/>
              <a:t>This technique finds new and creative ways to describe people, places, things, and ideas.</a:t>
            </a:r>
          </a:p>
          <a:p>
            <a:r>
              <a:rPr lang="en-US" dirty="0"/>
              <a:t>Similes—metaphors—hyperbole—personification </a:t>
            </a:r>
          </a:p>
        </p:txBody>
      </p:sp>
    </p:spTree>
    <p:extLst>
      <p:ext uri="{BB962C8B-B14F-4D97-AF65-F5344CB8AC3E}">
        <p14:creationId xmlns:p14="http://schemas.microsoft.com/office/powerpoint/2010/main" val="42495993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Figurative Language</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marL="0" indent="0">
              <a:buNone/>
            </a:pPr>
            <a:r>
              <a:rPr lang="en-US" b="1" dirty="0" smtClean="0"/>
              <a:t>Mentor Text</a:t>
            </a:r>
            <a:r>
              <a:rPr lang="en-US" dirty="0" smtClean="0"/>
              <a:t>:</a:t>
            </a:r>
          </a:p>
          <a:p>
            <a:r>
              <a:rPr lang="en-US" dirty="0" smtClean="0"/>
              <a:t>“</a:t>
            </a:r>
            <a:r>
              <a:rPr lang="en-US" dirty="0"/>
              <a:t>The one place where a man ought to get a square deal is in a courtroom, be he any color of the rainbow, but people have a way of carrying their resentments right into a jury box. As you grow older, you'll see white men cheat black men every day of your life, but let me tell you something and don't you forget it - whenever a white man does that to a black man, no matter who he is, how rich he is, or how fine a family he comes from, that white man is </a:t>
            </a:r>
            <a:r>
              <a:rPr lang="en-US" dirty="0" smtClean="0"/>
              <a:t>trash</a:t>
            </a:r>
            <a:r>
              <a:rPr lang="en-US" sz="2200" dirty="0" smtClean="0"/>
              <a:t>.”   Harper </a:t>
            </a:r>
            <a:r>
              <a:rPr lang="en-US" sz="2200" dirty="0"/>
              <a:t>Lee, </a:t>
            </a:r>
            <a:r>
              <a:rPr lang="en-US" sz="2200" dirty="0" smtClean="0"/>
              <a:t>TO KILL A MOCKINGBIRD</a:t>
            </a:r>
            <a:endParaRPr lang="en-US" sz="2200" dirty="0"/>
          </a:p>
        </p:txBody>
      </p:sp>
    </p:spTree>
    <p:extLst>
      <p:ext uri="{BB962C8B-B14F-4D97-AF65-F5344CB8AC3E}">
        <p14:creationId xmlns:p14="http://schemas.microsoft.com/office/powerpoint/2010/main" val="5223290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Figurative Language</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marL="0" indent="0">
              <a:buNone/>
            </a:pPr>
            <a:r>
              <a:rPr lang="en-US" b="1" dirty="0" smtClean="0"/>
              <a:t>Student Mentor</a:t>
            </a:r>
            <a:r>
              <a:rPr lang="en-US" dirty="0" smtClean="0"/>
              <a:t>:</a:t>
            </a:r>
          </a:p>
          <a:p>
            <a:r>
              <a:rPr lang="en-US" dirty="0" smtClean="0"/>
              <a:t>“Your </a:t>
            </a:r>
            <a:r>
              <a:rPr lang="en-US" dirty="0"/>
              <a:t>eyes are glistening, and your heart is singing along with the tune</a:t>
            </a:r>
            <a:r>
              <a:rPr lang="en-US" dirty="0" smtClean="0"/>
              <a:t>.”  (Kehl)</a:t>
            </a:r>
          </a:p>
          <a:p>
            <a:endParaRPr lang="en-US" dirty="0" smtClean="0"/>
          </a:p>
          <a:p>
            <a:pPr marL="0" indent="0">
              <a:buNone/>
            </a:pPr>
            <a:r>
              <a:rPr lang="en-US" dirty="0"/>
              <a:t>Before:</a:t>
            </a:r>
          </a:p>
          <a:p>
            <a:r>
              <a:rPr lang="en-US" dirty="0"/>
              <a:t>I scratched my arm on the twig.</a:t>
            </a:r>
          </a:p>
          <a:p>
            <a:pPr marL="0" indent="0">
              <a:buNone/>
            </a:pPr>
            <a:r>
              <a:rPr lang="en-US" dirty="0"/>
              <a:t>After:</a:t>
            </a:r>
          </a:p>
          <a:p>
            <a:r>
              <a:rPr lang="en-US" dirty="0"/>
              <a:t>Racing toward the house as the storm approached, I was delayed as </a:t>
            </a:r>
            <a:r>
              <a:rPr lang="en-US" dirty="0" smtClean="0"/>
              <a:t>the trees </a:t>
            </a:r>
            <a:r>
              <a:rPr lang="en-US" dirty="0"/>
              <a:t>reached for me. They began to wrap their twisted arms </a:t>
            </a:r>
            <a:r>
              <a:rPr lang="en-US" dirty="0" smtClean="0"/>
              <a:t>and gnarled </a:t>
            </a:r>
            <a:r>
              <a:rPr lang="en-US" dirty="0"/>
              <a:t>hands around me. I fought back, but they didn’t lessen </a:t>
            </a:r>
            <a:r>
              <a:rPr lang="en-US" dirty="0" smtClean="0"/>
              <a:t>their grip</a:t>
            </a:r>
            <a:r>
              <a:rPr lang="en-US" dirty="0"/>
              <a:t>; instead, they began to screech at me as they pulled me into </a:t>
            </a:r>
            <a:r>
              <a:rPr lang="en-US" dirty="0" smtClean="0"/>
              <a:t>their grove</a:t>
            </a:r>
            <a:r>
              <a:rPr lang="en-US" dirty="0"/>
              <a:t>.</a:t>
            </a:r>
          </a:p>
        </p:txBody>
      </p:sp>
    </p:spTree>
    <p:extLst>
      <p:ext uri="{BB962C8B-B14F-4D97-AF65-F5344CB8AC3E}">
        <p14:creationId xmlns:p14="http://schemas.microsoft.com/office/powerpoint/2010/main" val="34629387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CWS #3: Specific Details for Effect</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0" indent="0">
              <a:buNone/>
            </a:pPr>
            <a:r>
              <a:rPr lang="en-US" sz="2800" b="1" dirty="0"/>
              <a:t>Imagery/Specific Details for Effect/Zooming </a:t>
            </a:r>
            <a:r>
              <a:rPr lang="en-US" sz="2800" b="1" dirty="0" smtClean="0"/>
              <a:t>In:</a:t>
            </a:r>
            <a:endParaRPr lang="en-US" sz="2800" b="1" dirty="0"/>
          </a:p>
          <a:p>
            <a:pPr marL="0" indent="0">
              <a:buNone/>
            </a:pPr>
            <a:r>
              <a:rPr lang="en-US" sz="2800" dirty="0" smtClean="0"/>
              <a:t>Instead </a:t>
            </a:r>
            <a:r>
              <a:rPr lang="en-US" sz="2800" dirty="0"/>
              <a:t>of using general, vague descriptions or “telling” instead </a:t>
            </a:r>
            <a:r>
              <a:rPr lang="en-US" sz="2800" dirty="0" smtClean="0"/>
              <a:t>of “showing</a:t>
            </a:r>
            <a:r>
              <a:rPr lang="en-US" sz="2800" dirty="0"/>
              <a:t>”, specific sensory details help your readers visualize </a:t>
            </a:r>
            <a:r>
              <a:rPr lang="en-US" sz="2800" dirty="0" smtClean="0"/>
              <a:t>the person</a:t>
            </a:r>
            <a:r>
              <a:rPr lang="en-US" sz="2800" dirty="0"/>
              <a:t>, place, thing, or idea you’re writing about. You must appeal to </a:t>
            </a:r>
            <a:r>
              <a:rPr lang="en-US" sz="2800" dirty="0" smtClean="0"/>
              <a:t>at least </a:t>
            </a:r>
            <a:r>
              <a:rPr lang="en-US" sz="2800" dirty="0"/>
              <a:t>3 of the 5 senses.</a:t>
            </a:r>
          </a:p>
        </p:txBody>
      </p:sp>
    </p:spTree>
    <p:extLst>
      <p:ext uri="{BB962C8B-B14F-4D97-AF65-F5344CB8AC3E}">
        <p14:creationId xmlns:p14="http://schemas.microsoft.com/office/powerpoint/2010/main" val="1776478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The Rubric</a:t>
            </a:r>
            <a:endParaRPr lang="en-US" dirty="0"/>
          </a:p>
        </p:txBody>
      </p:sp>
      <p:graphicFrame>
        <p:nvGraphicFramePr>
          <p:cNvPr id="10" name="Object 9">
            <a:hlinkClick r:id="rId4" action="ppaction://hlinkfile"/>
          </p:cNvPr>
          <p:cNvGraphicFramePr>
            <a:graphicFrameLocks noChangeAspect="1"/>
          </p:cNvGraphicFramePr>
          <p:nvPr>
            <p:extLst>
              <p:ext uri="{D42A27DB-BD31-4B8C-83A1-F6EECF244321}">
                <p14:modId xmlns:p14="http://schemas.microsoft.com/office/powerpoint/2010/main" val="2311948475"/>
              </p:ext>
            </p:extLst>
          </p:nvPr>
        </p:nvGraphicFramePr>
        <p:xfrm>
          <a:off x="2895600" y="1905000"/>
          <a:ext cx="3321050" cy="4219575"/>
        </p:xfrm>
        <a:graphic>
          <a:graphicData uri="http://schemas.openxmlformats.org/presentationml/2006/ole">
            <mc:AlternateContent xmlns:mc="http://schemas.openxmlformats.org/markup-compatibility/2006">
              <mc:Choice xmlns:v="urn:schemas-microsoft-com:vml" Requires="v">
                <p:oleObj spid="_x0000_s2166" name="Document" r:id="rId5" imgW="3320422" imgH="4219306" progId="Word.Document.12">
                  <p:embed/>
                </p:oleObj>
              </mc:Choice>
              <mc:Fallback>
                <p:oleObj name="Document" r:id="rId5" imgW="3320422" imgH="4219306" progId="Word.Document.12">
                  <p:embed/>
                  <p:pic>
                    <p:nvPicPr>
                      <p:cNvPr id="0" name=""/>
                      <p:cNvPicPr/>
                      <p:nvPr/>
                    </p:nvPicPr>
                    <p:blipFill>
                      <a:blip r:embed="rId6"/>
                      <a:stretch>
                        <a:fillRect/>
                      </a:stretch>
                    </p:blipFill>
                    <p:spPr>
                      <a:xfrm>
                        <a:off x="2895600" y="1905000"/>
                        <a:ext cx="3321050" cy="421957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b="1" dirty="0"/>
              <a:t>Imagery/Specific Details for Effect/Zooming In</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pPr marL="0" indent="0">
              <a:buNone/>
            </a:pPr>
            <a:r>
              <a:rPr lang="en-US" dirty="0"/>
              <a:t>Before:</a:t>
            </a:r>
          </a:p>
          <a:p>
            <a:r>
              <a:rPr lang="en-US" dirty="0"/>
              <a:t>My grandma’s house in Mississippi is nice. (“Is nice” tells the reader </a:t>
            </a:r>
            <a:r>
              <a:rPr lang="en-US" dirty="0" smtClean="0"/>
              <a:t>about the </a:t>
            </a:r>
            <a:r>
              <a:rPr lang="en-US" dirty="0"/>
              <a:t>house but doesn’t show the reader why it’s nice.)</a:t>
            </a:r>
          </a:p>
          <a:p>
            <a:pPr marL="0" indent="0">
              <a:buNone/>
            </a:pPr>
            <a:r>
              <a:rPr lang="en-US" dirty="0"/>
              <a:t>After:</a:t>
            </a:r>
          </a:p>
          <a:p>
            <a:r>
              <a:rPr lang="en-US" dirty="0"/>
              <a:t>I am sitting out on an old Dixieland porch in Mississippi. The American </a:t>
            </a:r>
            <a:r>
              <a:rPr lang="en-US" dirty="0" smtClean="0"/>
              <a:t>flag waves </a:t>
            </a:r>
            <a:r>
              <a:rPr lang="en-US" dirty="0"/>
              <a:t>proudly from its pole. Making itself a web in the corner of </a:t>
            </a:r>
            <a:r>
              <a:rPr lang="en-US" dirty="0" smtClean="0"/>
              <a:t>the wrought-iron </a:t>
            </a:r>
            <a:r>
              <a:rPr lang="en-US" dirty="0"/>
              <a:t>railing is a small black spider. The twin rocking </a:t>
            </a:r>
            <a:r>
              <a:rPr lang="en-US" dirty="0" smtClean="0"/>
              <a:t>chairs glide </a:t>
            </a:r>
            <a:r>
              <a:rPr lang="en-US" dirty="0"/>
              <a:t>back and forth, speaking to each other in the tongue of “</a:t>
            </a:r>
            <a:r>
              <a:rPr lang="en-US" dirty="0" smtClean="0"/>
              <a:t>rickety rack</a:t>
            </a:r>
            <a:r>
              <a:rPr lang="en-US" dirty="0"/>
              <a:t>”. Hanging from a weeping willow, an emerald birdhouse sways </a:t>
            </a:r>
            <a:r>
              <a:rPr lang="en-US" dirty="0" smtClean="0"/>
              <a:t>in the </a:t>
            </a:r>
            <a:r>
              <a:rPr lang="en-US" dirty="0"/>
              <a:t>wind, as the robins sing their never-ending song. Swooping </a:t>
            </a:r>
            <a:r>
              <a:rPr lang="en-US" dirty="0" smtClean="0"/>
              <a:t>down toward </a:t>
            </a:r>
            <a:r>
              <a:rPr lang="en-US" dirty="0"/>
              <a:t>the nearby field, a crop duster exterminates the boll weevils </a:t>
            </a:r>
            <a:r>
              <a:rPr lang="en-US" dirty="0" smtClean="0"/>
              <a:t>on the </a:t>
            </a:r>
            <a:r>
              <a:rPr lang="en-US" dirty="0"/>
              <a:t>cotton and turns the air a bit sour. I throw up a wave as a </a:t>
            </a:r>
            <a:r>
              <a:rPr lang="en-US" dirty="0" smtClean="0"/>
              <a:t>muddy 4 </a:t>
            </a:r>
            <a:r>
              <a:rPr lang="en-US" dirty="0"/>
              <a:t>X 4 passes the farm. Down here in Mississippi we share </a:t>
            </a:r>
            <a:r>
              <a:rPr lang="en-US" dirty="0" smtClean="0"/>
              <a:t>Southern hospitality</a:t>
            </a:r>
            <a:r>
              <a:rPr lang="en-US" dirty="0"/>
              <a:t>.</a:t>
            </a:r>
          </a:p>
        </p:txBody>
      </p:sp>
    </p:spTree>
    <p:extLst>
      <p:ext uri="{BB962C8B-B14F-4D97-AF65-F5344CB8AC3E}">
        <p14:creationId xmlns:p14="http://schemas.microsoft.com/office/powerpoint/2010/main" val="33919682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CWS #4:  Repetition for Rhetorical Effect</a:t>
            </a:r>
            <a:endParaRPr lang="en-US" dirty="0"/>
          </a:p>
        </p:txBody>
      </p:sp>
      <p:sp>
        <p:nvSpPr>
          <p:cNvPr id="3" name="Content Placeholder 2"/>
          <p:cNvSpPr>
            <a:spLocks noGrp="1"/>
          </p:cNvSpPr>
          <p:nvPr>
            <p:ph idx="1"/>
          </p:nvPr>
        </p:nvSpPr>
        <p:spPr>
          <a:xfrm>
            <a:off x="457200" y="1646237"/>
            <a:ext cx="7848600" cy="4525963"/>
          </a:xfrm>
        </p:spPr>
        <p:style>
          <a:lnRef idx="1">
            <a:schemeClr val="accent6"/>
          </a:lnRef>
          <a:fillRef idx="2">
            <a:schemeClr val="accent6"/>
          </a:fillRef>
          <a:effectRef idx="1">
            <a:schemeClr val="accent6"/>
          </a:effectRef>
          <a:fontRef idx="minor">
            <a:schemeClr val="dk1"/>
          </a:fontRef>
        </p:style>
        <p:txBody>
          <a:bodyPr/>
          <a:lstStyle/>
          <a:p>
            <a:r>
              <a:rPr lang="en-US" dirty="0"/>
              <a:t>Repetition is </a:t>
            </a:r>
            <a:r>
              <a:rPr lang="en-US" dirty="0" smtClean="0"/>
              <a:t>an effective rhetorical </a:t>
            </a:r>
            <a:r>
              <a:rPr lang="en-US" dirty="0"/>
              <a:t>strategy for producing emphasis, clarity, amplification, or emotional effect. </a:t>
            </a:r>
          </a:p>
          <a:p>
            <a:r>
              <a:rPr lang="en-US" dirty="0" smtClean="0"/>
              <a:t>Within the history of rhetoric, terms have been developed to name both general and very specific sorts of repetition.</a:t>
            </a:r>
            <a:endParaRPr lang="en-US" dirty="0"/>
          </a:p>
        </p:txBody>
      </p:sp>
    </p:spTree>
    <p:extLst>
      <p:ext uri="{BB962C8B-B14F-4D97-AF65-F5344CB8AC3E}">
        <p14:creationId xmlns:p14="http://schemas.microsoft.com/office/powerpoint/2010/main" val="21236927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b="1" dirty="0" smtClean="0"/>
              <a:t>Anaphora &amp; Epiphora</a:t>
            </a:r>
            <a:endParaRPr lang="en-US" b="1"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r>
              <a:rPr lang="en-US" b="1" dirty="0" smtClean="0"/>
              <a:t>ANAPHORA</a:t>
            </a:r>
            <a:r>
              <a:rPr lang="en-US" dirty="0" smtClean="0"/>
              <a:t>:  A </a:t>
            </a:r>
            <a:r>
              <a:rPr lang="en-US" dirty="0"/>
              <a:t>rhetorical device that consists of repeating a sequence of words at the beginnings of neighboring clauses, thereby lending them emphasis. </a:t>
            </a:r>
            <a:endParaRPr lang="en-US" dirty="0" smtClean="0"/>
          </a:p>
          <a:p>
            <a:r>
              <a:rPr lang="en-US" b="1" dirty="0" smtClean="0"/>
              <a:t>EPIPHORA</a:t>
            </a:r>
            <a:r>
              <a:rPr lang="en-US" dirty="0" smtClean="0"/>
              <a:t>:  A </a:t>
            </a:r>
            <a:r>
              <a:rPr lang="en-US" dirty="0"/>
              <a:t>rhetorical term for the repetition of a word or phrase at the end of successive clauses.</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sz="4000" dirty="0" smtClean="0">
                <a:solidFill>
                  <a:schemeClr val="bg1"/>
                </a:solidFill>
              </a:rPr>
              <a:t>CWS: </a:t>
            </a:r>
            <a:r>
              <a:rPr lang="en-US" sz="4000" b="1" dirty="0"/>
              <a:t>Repetition for Rhetorical </a:t>
            </a:r>
            <a:r>
              <a:rPr lang="en-US" sz="4000" b="1" dirty="0" smtClean="0"/>
              <a:t>Effect</a:t>
            </a:r>
            <a:r>
              <a:rPr lang="en-US" sz="2200" b="1" dirty="0"/>
              <a:t/>
            </a:r>
            <a:br>
              <a:rPr lang="en-US" sz="2200" b="1" dirty="0"/>
            </a:br>
            <a:endParaRPr lang="en-US" sz="2200" dirty="0">
              <a:solidFill>
                <a:schemeClr val="bg1"/>
              </a:solidFill>
            </a:endParaRPr>
          </a:p>
        </p:txBody>
      </p:sp>
      <p:sp>
        <p:nvSpPr>
          <p:cNvPr id="5" name="Content Placeholder 4"/>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47500" lnSpcReduction="20000"/>
          </a:bodyPr>
          <a:lstStyle/>
          <a:p>
            <a:pPr marL="0" indent="0">
              <a:buNone/>
            </a:pPr>
            <a:r>
              <a:rPr lang="en-US" b="1" dirty="0" smtClean="0"/>
              <a:t>Mentor Text:</a:t>
            </a:r>
          </a:p>
          <a:p>
            <a:pPr marL="0" indent="0">
              <a:buNone/>
            </a:pPr>
            <a:endParaRPr lang="en-US" dirty="0" smtClean="0"/>
          </a:p>
          <a:p>
            <a:r>
              <a:rPr lang="en-US" dirty="0" smtClean="0"/>
              <a:t>"It rained on his lousy tombstone, and it rained on the grass on his stomach. It rained all over the place.“  (Holden Caulfield in J.D. Salinger's </a:t>
            </a:r>
            <a:r>
              <a:rPr lang="en-US" i="1" dirty="0" smtClean="0"/>
              <a:t>The Catcher in the Rye</a:t>
            </a:r>
            <a:r>
              <a:rPr lang="en-US" dirty="0" smtClean="0"/>
              <a:t>, 1951)</a:t>
            </a:r>
          </a:p>
          <a:p>
            <a:endParaRPr lang="en-US" dirty="0" smtClean="0"/>
          </a:p>
          <a:p>
            <a:r>
              <a:rPr lang="en-US" dirty="0" smtClean="0"/>
              <a:t>"We saw the bruised children of these fathers clump onto our school bus, we saw the abandoned children huddle in the pews at church, we saw the stunned and battered mothers begging for help at our doors.“  (Scott Russell Sanders, "Under the Influence," 1989)</a:t>
            </a:r>
          </a:p>
          <a:p>
            <a:pPr marL="0" indent="0">
              <a:buNone/>
            </a:pPr>
            <a:endParaRPr lang="en-US" dirty="0" smtClean="0"/>
          </a:p>
          <a:p>
            <a:r>
              <a:rPr lang="en-US" dirty="0" smtClean="0"/>
              <a:t>“Montag had done nothing. His hand had done it all, his hand, with a brain of its own, with a conscience and a curiosity in each trembling finger, had turned thief.” (</a:t>
            </a:r>
            <a:r>
              <a:rPr lang="en-US" sz="2000" dirty="0" smtClean="0"/>
              <a:t>BRADBURY, FAHRENHEIT 451, )</a:t>
            </a:r>
          </a:p>
          <a:p>
            <a:endParaRPr lang="en-US" sz="2000" dirty="0" smtClean="0"/>
          </a:p>
          <a:p>
            <a:r>
              <a:rPr lang="en-US" sz="3300" dirty="0" smtClean="0"/>
              <a:t>“But I </a:t>
            </a:r>
            <a:r>
              <a:rPr lang="en-US" sz="3300" i="1" dirty="0" smtClean="0"/>
              <a:t>can</a:t>
            </a:r>
            <a:r>
              <a:rPr lang="en-US" sz="3300" dirty="0" smtClean="0"/>
              <a:t> see.  I can see everything.  I can see things that Mom and Dad can’t. Or won’t”   (Edward Bloor, </a:t>
            </a:r>
            <a:r>
              <a:rPr lang="en-US" sz="3300" i="1" dirty="0" smtClean="0"/>
              <a:t>TANGERINE</a:t>
            </a:r>
            <a:r>
              <a:rPr lang="en-US" sz="3300" dirty="0" smtClean="0"/>
              <a:t>, 1997)</a:t>
            </a:r>
          </a:p>
          <a:p>
            <a:endParaRPr lang="en-US" sz="3300" dirty="0" smtClean="0"/>
          </a:p>
          <a:p>
            <a:r>
              <a:rPr lang="en-US" sz="3300" dirty="0"/>
              <a:t>"And now when I sway to a fitful wind, alone and listing, I will think, maple key. When I see a photograph of earth from space, the planet so startlingly painterly and hung, I will think, maple key. When I shake your hand or meet your eyes I will think, two maple keys. If I am a maple key falling, at least I can twirl</a:t>
            </a:r>
            <a:r>
              <a:rPr lang="en-US" sz="3300" dirty="0" smtClean="0"/>
              <a:t>.“ (</a:t>
            </a:r>
            <a:r>
              <a:rPr lang="en-US" sz="3300" dirty="0"/>
              <a:t>Annie Dillard, Pilgrim at Tinker Creek, 1974)</a:t>
            </a:r>
            <a:endParaRPr lang="en-US" sz="3300" dirty="0" smtClean="0"/>
          </a:p>
          <a:p>
            <a:endParaRPr lang="en-US" sz="3300" dirty="0" smtClean="0"/>
          </a:p>
          <a:p>
            <a:pPr marL="0" indent="0">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1000"/>
                                        <p:tgtEl>
                                          <p:spTgt spid="5">
                                            <p:txEl>
                                              <p:pRg st="6" end="6"/>
                                            </p:txEl>
                                          </p:spTgt>
                                        </p:tgtEl>
                                      </p:cBhvr>
                                    </p:animEffect>
                                    <p:anim calcmode="lin" valueType="num">
                                      <p:cBhvr>
                                        <p:cTn id="2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1000"/>
                                        <p:tgtEl>
                                          <p:spTgt spid="5">
                                            <p:txEl>
                                              <p:pRg st="8" end="8"/>
                                            </p:txEl>
                                          </p:spTgt>
                                        </p:tgtEl>
                                      </p:cBhvr>
                                    </p:animEffect>
                                    <p:anim calcmode="lin" valueType="num">
                                      <p:cBhvr>
                                        <p:cTn id="2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fade">
                                      <p:cBhvr>
                                        <p:cTn id="35" dur="1000"/>
                                        <p:tgtEl>
                                          <p:spTgt spid="5">
                                            <p:txEl>
                                              <p:pRg st="10" end="10"/>
                                            </p:txEl>
                                          </p:spTgt>
                                        </p:tgtEl>
                                      </p:cBhvr>
                                    </p:animEffect>
                                    <p:anim calcmode="lin" valueType="num">
                                      <p:cBhvr>
                                        <p:cTn id="36"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a:t>CWS: Repetition for Rhetorical </a:t>
            </a:r>
            <a:r>
              <a:rPr lang="en-US" dirty="0" smtClean="0"/>
              <a:t>Effect</a:t>
            </a:r>
            <a:endParaRPr lang="en-US" sz="4000"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marL="0" indent="0">
              <a:buNone/>
            </a:pPr>
            <a:r>
              <a:rPr lang="en-US" b="1" dirty="0" smtClean="0"/>
              <a:t>Students as Mentors</a:t>
            </a:r>
            <a:r>
              <a:rPr lang="en-US" dirty="0" smtClean="0"/>
              <a:t>:</a:t>
            </a:r>
            <a:endParaRPr lang="en-US" dirty="0"/>
          </a:p>
          <a:p>
            <a:r>
              <a:rPr lang="en-US" dirty="0"/>
              <a:t>“Throughout my life, there has been one object that has assisted me through thick and thin, one object that has taught me things no one else has, one object that I cherish more than any other.” </a:t>
            </a:r>
            <a:r>
              <a:rPr lang="en-US" sz="2400" dirty="0"/>
              <a:t>(</a:t>
            </a:r>
            <a:r>
              <a:rPr lang="en-US" sz="2400" dirty="0" smtClean="0"/>
              <a:t>Johnson, J)</a:t>
            </a:r>
            <a:endParaRPr lang="en-US" sz="2400" dirty="0"/>
          </a:p>
          <a:p>
            <a:r>
              <a:rPr lang="en-US" dirty="0"/>
              <a:t>“(Belle) is strong enough to find her father, strong enough to give her life for his, and strong enough to stand up to the Beast.”</a:t>
            </a:r>
          </a:p>
          <a:p>
            <a:r>
              <a:rPr lang="en-US" dirty="0"/>
              <a:t>The story of Beauty and the Beast is one of Belle defying the idea of what is normal, what is right, and what is supposed to be.</a:t>
            </a:r>
          </a:p>
          <a:p>
            <a:endParaRPr lang="en-US" dirty="0"/>
          </a:p>
        </p:txBody>
      </p:sp>
    </p:spTree>
    <p:extLst>
      <p:ext uri="{BB962C8B-B14F-4D97-AF65-F5344CB8AC3E}">
        <p14:creationId xmlns:p14="http://schemas.microsoft.com/office/powerpoint/2010/main" val="28393893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CWS #5: Expanded Moment </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0" indent="0">
              <a:buNone/>
            </a:pPr>
            <a:r>
              <a:rPr lang="en-US" dirty="0"/>
              <a:t>This technique involves the writer leaving the main story line to go into the character’s mind and explain a related experience or idea.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436" y="3352800"/>
            <a:ext cx="2143125" cy="2143125"/>
          </a:xfrm>
          <a:prstGeom prst="rect">
            <a:avLst/>
          </a:prstGeom>
        </p:spPr>
      </p:pic>
    </p:spTree>
    <p:extLst>
      <p:ext uri="{BB962C8B-B14F-4D97-AF65-F5344CB8AC3E}">
        <p14:creationId xmlns:p14="http://schemas.microsoft.com/office/powerpoint/2010/main" val="29257348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Expanded Moment</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marL="0" indent="0">
              <a:buNone/>
            </a:pPr>
            <a:r>
              <a:rPr lang="en-US" b="1" dirty="0" smtClean="0"/>
              <a:t>Mentor Text</a:t>
            </a:r>
            <a:r>
              <a:rPr lang="en-US" dirty="0" smtClean="0"/>
              <a:t>:</a:t>
            </a:r>
          </a:p>
          <a:p>
            <a:pPr marL="0" indent="0">
              <a:buNone/>
            </a:pPr>
            <a:r>
              <a:rPr lang="en-US" dirty="0" smtClean="0"/>
              <a:t>	“Now he saw another elephant emerge from the place where it had stood hidden in the trees.  Very slowly it walked to the mutilated body and looked down.  With its sinuous trunk it stroked the huge corpse; then it reached up, broke some leafy branches with a snap, and draped them over the mass of torn thick flesh.</a:t>
            </a:r>
            <a:endParaRPr lang="en-US" dirty="0"/>
          </a:p>
          <a:p>
            <a:pPr marL="0" indent="0">
              <a:buNone/>
            </a:pPr>
            <a:r>
              <a:rPr lang="en-US" dirty="0" smtClean="0"/>
              <a:t>	Finally it tilted its massive head, raised its trunk, and roared into the empty landscape.  Jonas had never heard such a sound.  It was a sound of rage and grief and it seemed never to end.” </a:t>
            </a:r>
            <a:r>
              <a:rPr lang="en-US" sz="1800" dirty="0" smtClean="0"/>
              <a:t>(Lois Lowry, </a:t>
            </a:r>
            <a:r>
              <a:rPr lang="en-US" sz="1800" i="1" dirty="0" smtClean="0"/>
              <a:t>THE GIVER</a:t>
            </a:r>
            <a:r>
              <a:rPr lang="en-US" sz="1800" dirty="0" smtClean="0"/>
              <a:t>)</a:t>
            </a:r>
            <a:endParaRPr lang="en-US" dirty="0" smtClean="0"/>
          </a:p>
          <a:p>
            <a:endParaRPr lang="en-US" dirty="0"/>
          </a:p>
        </p:txBody>
      </p:sp>
    </p:spTree>
    <p:extLst>
      <p:ext uri="{BB962C8B-B14F-4D97-AF65-F5344CB8AC3E}">
        <p14:creationId xmlns:p14="http://schemas.microsoft.com/office/powerpoint/2010/main" val="26419089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CWS #6: Humor</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marL="0" indent="0">
              <a:buNone/>
            </a:pPr>
            <a:r>
              <a:rPr lang="en-US" b="1" dirty="0" smtClean="0"/>
              <a:t>Humor</a:t>
            </a:r>
            <a:r>
              <a:rPr lang="en-US" dirty="0" smtClean="0"/>
              <a:t>:  Putting </a:t>
            </a:r>
            <a:r>
              <a:rPr lang="en-US" dirty="0"/>
              <a:t>his own spin on an old metaphor, Stephen Colbert once said that "Laughter brings the swelling down on our national psyche, and then applies an antibiotic cream</a:t>
            </a:r>
            <a:r>
              <a:rPr lang="en-US" dirty="0" smtClean="0"/>
              <a:t>.“</a:t>
            </a:r>
          </a:p>
          <a:p>
            <a:pPr marL="0" indent="0">
              <a:buNone/>
            </a:pPr>
            <a:endParaRPr lang="en-US" dirty="0" smtClean="0"/>
          </a:p>
          <a:p>
            <a:pPr marL="0" indent="0">
              <a:buNone/>
            </a:pPr>
            <a:r>
              <a:rPr lang="en-US" b="1" dirty="0" smtClean="0"/>
              <a:t>Mentor Text</a:t>
            </a:r>
            <a:r>
              <a:rPr lang="en-US" dirty="0" smtClean="0"/>
              <a:t>:</a:t>
            </a:r>
          </a:p>
          <a:p>
            <a:pPr marL="0" indent="0">
              <a:buNone/>
            </a:pPr>
            <a:r>
              <a:rPr lang="en-US" dirty="0"/>
              <a:t>An accountant is a manila envelope yellowed with age that fell between the filing cabinet and the wall. Trapped, alone, parched.</a:t>
            </a:r>
          </a:p>
          <a:p>
            <a:pPr marL="0" indent="0">
              <a:buNone/>
            </a:pPr>
            <a:r>
              <a:rPr lang="en-US" dirty="0"/>
              <a:t>("Battle of the Metaphors" on The Colbert Report, April 19, 2007</a:t>
            </a:r>
            <a:r>
              <a:rPr lang="en-US" dirty="0" smtClean="0"/>
              <a:t>)</a:t>
            </a:r>
          </a:p>
          <a:p>
            <a:pPr marL="0" indent="0">
              <a:buNone/>
            </a:pPr>
            <a:endParaRPr lang="en-US" dirty="0"/>
          </a:p>
          <a:p>
            <a:pPr marL="0" indent="0">
              <a:buNone/>
            </a:pPr>
            <a:r>
              <a:rPr lang="en-US" b="1" dirty="0" smtClean="0"/>
              <a:t>Student as Mentor</a:t>
            </a:r>
            <a:r>
              <a:rPr lang="en-US" dirty="0" smtClean="0"/>
              <a:t>:</a:t>
            </a:r>
          </a:p>
          <a:p>
            <a:pPr marL="0" indent="0">
              <a:buNone/>
            </a:pPr>
            <a:r>
              <a:rPr lang="en-US" dirty="0" smtClean="0"/>
              <a:t>“In contrast to the hectic, chaotic, havoc-infested world, forests seem to be a place of restoration and rejuvenation.  The forest’s amenities include a bubbling brook, full of red and yellow fish, but miraculously free from frogs.”  </a:t>
            </a:r>
            <a:r>
              <a:rPr lang="en-US" sz="2400" dirty="0" smtClean="0"/>
              <a:t>(Shanks, D.)</a:t>
            </a:r>
            <a:endParaRPr lang="en-US" dirty="0"/>
          </a:p>
        </p:txBody>
      </p:sp>
    </p:spTree>
    <p:extLst>
      <p:ext uri="{BB962C8B-B14F-4D97-AF65-F5344CB8AC3E}">
        <p14:creationId xmlns:p14="http://schemas.microsoft.com/office/powerpoint/2010/main" val="34361440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Methods of Interjecting Humor</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buNone/>
            </a:pPr>
            <a:r>
              <a:rPr lang="en-US" b="1" dirty="0" smtClean="0"/>
              <a:t>Understatement</a:t>
            </a:r>
            <a:r>
              <a:rPr lang="en-US" dirty="0" smtClean="0"/>
              <a:t>:</a:t>
            </a:r>
          </a:p>
          <a:p>
            <a:r>
              <a:rPr lang="en-US" dirty="0" smtClean="0"/>
              <a:t>You </a:t>
            </a:r>
            <a:r>
              <a:rPr lang="en-US" dirty="0"/>
              <a:t>know I would be a little disappointed if you were to be hit by a drunk driver at two a.m., so I hope you will be home early</a:t>
            </a:r>
            <a:r>
              <a:rPr lang="en-US" dirty="0" smtClean="0"/>
              <a:t>.</a:t>
            </a:r>
          </a:p>
          <a:p>
            <a:r>
              <a:rPr lang="en-US" dirty="0"/>
              <a:t>My opponents think this water is drinkable, but I'm not sure I would drink it. Perhaps they are not aware of the dangerous bacterial count . . . [and so on, explaining the basis for your opinion].</a:t>
            </a:r>
          </a:p>
        </p:txBody>
      </p:sp>
    </p:spTree>
    <p:extLst>
      <p:ext uri="{BB962C8B-B14F-4D97-AF65-F5344CB8AC3E}">
        <p14:creationId xmlns:p14="http://schemas.microsoft.com/office/powerpoint/2010/main" val="4829326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Methods of Interjecting Humor</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marL="0" indent="0">
              <a:buNone/>
            </a:pPr>
            <a:r>
              <a:rPr lang="en-US" b="1" dirty="0" smtClean="0"/>
              <a:t>Hyperbole</a:t>
            </a:r>
            <a:r>
              <a:rPr lang="en-US" dirty="0"/>
              <a:t>:</a:t>
            </a:r>
            <a:r>
              <a:rPr lang="en-US" dirty="0" smtClean="0"/>
              <a:t> The </a:t>
            </a:r>
            <a:r>
              <a:rPr lang="en-US" dirty="0"/>
              <a:t>counterpart of understatement, deliberately exaggerates conditions for emphasis or effect. In formal </a:t>
            </a:r>
            <a:r>
              <a:rPr lang="en-US" dirty="0" smtClean="0"/>
              <a:t>writing, </a:t>
            </a:r>
            <a:r>
              <a:rPr lang="en-US" dirty="0"/>
              <a:t>the hyperbole must be clearly intended as an exaggeration, and should be carefully restricted. That is, do not exaggerate everything, but treat hyperbole like an exclamation point, to be used only once a year. Then it will be quite effective as a table-thumping attention getter, introductory to your essay or some section thereof</a:t>
            </a:r>
            <a:r>
              <a:rPr lang="en-US" dirty="0" smtClean="0"/>
              <a:t>:</a:t>
            </a:r>
          </a:p>
          <a:p>
            <a:pPr marL="0" indent="0">
              <a:buNone/>
            </a:pPr>
            <a:endParaRPr lang="en-US" dirty="0" smtClean="0"/>
          </a:p>
          <a:p>
            <a:pPr marL="0" indent="0">
              <a:buNone/>
            </a:pPr>
            <a:r>
              <a:rPr lang="en-US" b="1" dirty="0" smtClean="0"/>
              <a:t>Example</a:t>
            </a:r>
            <a:r>
              <a:rPr lang="en-US" dirty="0" smtClean="0"/>
              <a:t>:  This </a:t>
            </a:r>
            <a:r>
              <a:rPr lang="en-US" dirty="0"/>
              <a:t>stuff is used motor oil compared to the coffee you make, my love</a:t>
            </a:r>
            <a:r>
              <a:rPr lang="en-US" dirty="0" smtClean="0"/>
              <a:t>.</a:t>
            </a:r>
          </a:p>
          <a:p>
            <a:pPr marL="0" indent="0">
              <a:buNone/>
            </a:pPr>
            <a:endParaRPr lang="en-US" dirty="0" smtClean="0"/>
          </a:p>
          <a:p>
            <a:pPr marL="0" indent="0">
              <a:buNone/>
            </a:pPr>
            <a:r>
              <a:rPr lang="en-US" b="1" dirty="0" smtClean="0"/>
              <a:t>Mentor Text</a:t>
            </a:r>
            <a:r>
              <a:rPr lang="en-US" dirty="0" smtClean="0"/>
              <a:t>:</a:t>
            </a:r>
          </a:p>
          <a:p>
            <a:pPr marL="0" indent="0">
              <a:buNone/>
            </a:pPr>
            <a:r>
              <a:rPr lang="en-US" dirty="0"/>
              <a:t>"He snorted and hit me in the solar plexus.</a:t>
            </a:r>
          </a:p>
          <a:p>
            <a:pPr marL="0" indent="0">
              <a:buNone/>
            </a:pPr>
            <a:endParaRPr lang="en-US" dirty="0"/>
          </a:p>
          <a:p>
            <a:pPr marL="0" indent="0">
              <a:buNone/>
            </a:pPr>
            <a:r>
              <a:rPr lang="en-US" dirty="0"/>
              <a:t>"I bent over and took hold of the room with both hands and spun it. When I had it nicely spinning I gave it a full swing and hit myself on the back of the head with the floor</a:t>
            </a:r>
            <a:r>
              <a:rPr lang="en-US" dirty="0" smtClean="0"/>
              <a:t>.“  </a:t>
            </a:r>
            <a:r>
              <a:rPr lang="en-US" sz="2500" dirty="0" smtClean="0"/>
              <a:t>(</a:t>
            </a:r>
            <a:r>
              <a:rPr lang="en-US" sz="2500" dirty="0"/>
              <a:t>Raymond Chandler, "Pearls Are a Nuisance," 1939)</a:t>
            </a:r>
          </a:p>
        </p:txBody>
      </p:sp>
    </p:spTree>
    <p:extLst>
      <p:ext uri="{BB962C8B-B14F-4D97-AF65-F5344CB8AC3E}">
        <p14:creationId xmlns:p14="http://schemas.microsoft.com/office/powerpoint/2010/main" val="1145403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Organization:</a:t>
            </a:r>
            <a:br>
              <a:rPr lang="en-US" dirty="0" smtClean="0"/>
            </a:br>
            <a:r>
              <a:rPr lang="en-US" dirty="0" smtClean="0"/>
              <a:t>Planning – Don’t Write Without It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2590800"/>
            <a:ext cx="2124075" cy="2152650"/>
          </a:xfrm>
        </p:spPr>
        <p:style>
          <a:lnRef idx="1">
            <a:schemeClr val="accent6"/>
          </a:lnRef>
          <a:fillRef idx="2">
            <a:schemeClr val="accent6"/>
          </a:fillRef>
          <a:effectRef idx="1">
            <a:schemeClr val="accent6"/>
          </a:effectRef>
          <a:fontRef idx="minor">
            <a:schemeClr val="dk1"/>
          </a:fontRef>
        </p:style>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2971800"/>
            <a:ext cx="3181350" cy="1438275"/>
          </a:xfrm>
          <a:prstGeom prst="rect">
            <a:avLst/>
          </a:prstGeom>
        </p:spPr>
      </p:pic>
    </p:spTree>
    <p:extLst>
      <p:ext uri="{BB962C8B-B14F-4D97-AF65-F5344CB8AC3E}">
        <p14:creationId xmlns:p14="http://schemas.microsoft.com/office/powerpoint/2010/main" val="215878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CWS #7: Hyphenated Modifiers </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marL="0" indent="0">
              <a:buNone/>
            </a:pPr>
            <a:r>
              <a:rPr lang="en-US" sz="2400" dirty="0"/>
              <a:t>A technique writers use to creatively describe or rename someone or something rather than using plain one word adjectives. A boring, one-word adjective is replaced by a phrase or clause that might come to mind when the person is in that particular </a:t>
            </a:r>
            <a:r>
              <a:rPr lang="en-US" sz="2400" dirty="0" smtClean="0"/>
              <a:t>situation.</a:t>
            </a:r>
          </a:p>
          <a:p>
            <a:pPr marL="0" indent="0">
              <a:buNone/>
            </a:pPr>
            <a:r>
              <a:rPr lang="en-US" b="1" dirty="0" smtClean="0"/>
              <a:t>Mentor Text</a:t>
            </a:r>
            <a:r>
              <a:rPr lang="en-US" dirty="0" smtClean="0"/>
              <a:t>:</a:t>
            </a:r>
            <a:endParaRPr lang="en-US" dirty="0"/>
          </a:p>
          <a:p>
            <a:pPr marL="0" indent="0">
              <a:buNone/>
            </a:pPr>
            <a:r>
              <a:rPr lang="en-US" sz="2200" dirty="0" smtClean="0"/>
              <a:t>“He </a:t>
            </a:r>
            <a:r>
              <a:rPr lang="en-US" sz="2200" dirty="0"/>
              <a:t>lowered a gadget over my face. In the eye of my </a:t>
            </a:r>
            <a:r>
              <a:rPr lang="en-US" sz="2200" dirty="0" smtClean="0"/>
              <a:t>memory, it </a:t>
            </a:r>
            <a:r>
              <a:rPr lang="en-US" sz="2200" dirty="0"/>
              <a:t>looks like an outboard motor. I took a deep breath, </a:t>
            </a:r>
            <a:r>
              <a:rPr lang="en-US" sz="2200" dirty="0" smtClean="0"/>
              <a:t>and everything </a:t>
            </a:r>
            <a:r>
              <a:rPr lang="en-US" sz="2200" dirty="0"/>
              <a:t>went black. When I woke up I was indeed </a:t>
            </a:r>
            <a:r>
              <a:rPr lang="en-US" sz="2200" dirty="0" smtClean="0"/>
              <a:t>allowed all </a:t>
            </a:r>
            <a:r>
              <a:rPr lang="en-US" sz="2200" dirty="0"/>
              <a:t>the ice cream I wanted, which was a fine joke on </a:t>
            </a:r>
            <a:r>
              <a:rPr lang="en-US" sz="2200" dirty="0" smtClean="0"/>
              <a:t>me because </a:t>
            </a:r>
            <a:r>
              <a:rPr lang="en-US" sz="2200" dirty="0"/>
              <a:t>I didn’t want any. My throat felt swollen and fat. </a:t>
            </a:r>
            <a:r>
              <a:rPr lang="en-US" sz="2200" dirty="0" smtClean="0"/>
              <a:t>But it </a:t>
            </a:r>
            <a:r>
              <a:rPr lang="en-US" sz="2200" dirty="0"/>
              <a:t>was better than the old needle-in-the-ear trick. Oh </a:t>
            </a:r>
            <a:r>
              <a:rPr lang="en-US" sz="2200" dirty="0" smtClean="0"/>
              <a:t>yes. Anything </a:t>
            </a:r>
            <a:r>
              <a:rPr lang="en-US" sz="2200" dirty="0"/>
              <a:t>would have been better than the old </a:t>
            </a:r>
            <a:r>
              <a:rPr lang="en-US" sz="2200" dirty="0" smtClean="0"/>
              <a:t>needle-in-the-ear trick</a:t>
            </a:r>
            <a:r>
              <a:rPr lang="en-US" sz="2200" dirty="0"/>
              <a:t>. Take my tonsils if you have to, put a steel </a:t>
            </a:r>
            <a:r>
              <a:rPr lang="en-US" sz="2200" dirty="0" smtClean="0"/>
              <a:t>birdcage on </a:t>
            </a:r>
            <a:r>
              <a:rPr lang="en-US" sz="2200" dirty="0"/>
              <a:t>my leg if you must, but God save me from the </a:t>
            </a:r>
            <a:r>
              <a:rPr lang="en-US" sz="2200" dirty="0" smtClean="0"/>
              <a:t>otiologist.” </a:t>
            </a:r>
            <a:r>
              <a:rPr lang="en-US" sz="1600" dirty="0" smtClean="0"/>
              <a:t>(Stephen King, </a:t>
            </a:r>
            <a:r>
              <a:rPr lang="en-US" sz="1600" i="1" dirty="0" smtClean="0"/>
              <a:t>ON WRITING</a:t>
            </a:r>
            <a:r>
              <a:rPr lang="en-US" sz="1600" dirty="0" smtClean="0"/>
              <a:t>)</a:t>
            </a:r>
          </a:p>
          <a:p>
            <a:pPr marL="0" indent="0">
              <a:buNone/>
            </a:pPr>
            <a:endParaRPr lang="en-US" sz="2200" dirty="0" smtClean="0"/>
          </a:p>
          <a:p>
            <a:pPr marL="0" indent="0">
              <a:buNone/>
            </a:pPr>
            <a:r>
              <a:rPr lang="en-US" sz="2200" dirty="0"/>
              <a:t>"If nothing else works, a total pig-headed unwillingness to look facts in the face will see us through</a:t>
            </a:r>
            <a:r>
              <a:rPr lang="en-US" sz="2200" dirty="0" smtClean="0"/>
              <a:t>.“ </a:t>
            </a:r>
            <a:r>
              <a:rPr lang="en-US" sz="1800" dirty="0" smtClean="0"/>
              <a:t>(</a:t>
            </a:r>
            <a:r>
              <a:rPr lang="en-US" sz="1800" dirty="0"/>
              <a:t>Stephen Fry as General Melchett in "Private Plane." Blackadder Goes Forth, 1989)</a:t>
            </a:r>
          </a:p>
        </p:txBody>
      </p:sp>
    </p:spTree>
    <p:extLst>
      <p:ext uri="{BB962C8B-B14F-4D97-AF65-F5344CB8AC3E}">
        <p14:creationId xmlns:p14="http://schemas.microsoft.com/office/powerpoint/2010/main" val="12341350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CWS #7: Hyphenated Modifiers </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b="1" dirty="0" smtClean="0"/>
              <a:t>Student as Mentor</a:t>
            </a:r>
            <a:r>
              <a:rPr lang="en-US" dirty="0" smtClean="0"/>
              <a:t>:</a:t>
            </a:r>
            <a:endParaRPr lang="en-US" dirty="0"/>
          </a:p>
          <a:p>
            <a:r>
              <a:rPr lang="en-US" dirty="0" smtClean="0"/>
              <a:t>“Bright-eyed, bushy-tailed, and fluttery-stomached, I tiptoed into the wondrous room, trying my best not to be noticed.” </a:t>
            </a:r>
            <a:r>
              <a:rPr lang="en-US" sz="2000" dirty="0" smtClean="0"/>
              <a:t>(Blankenship)</a:t>
            </a:r>
            <a:endParaRPr lang="en-US" sz="2000" dirty="0"/>
          </a:p>
        </p:txBody>
      </p:sp>
    </p:spTree>
    <p:extLst>
      <p:ext uri="{BB962C8B-B14F-4D97-AF65-F5344CB8AC3E}">
        <p14:creationId xmlns:p14="http://schemas.microsoft.com/office/powerpoint/2010/main" val="9846276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CWS #8: Framing/Full-Circle Ending</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r>
              <a:rPr lang="en-US" dirty="0"/>
              <a:t>Framing devices are any element used at the beginning of a work that is repeated toward the end of the work to frame the story. Elements include an action, scene or event that opens and closes the work, framing it. </a:t>
            </a:r>
          </a:p>
          <a:p>
            <a:endParaRPr lang="en-US" dirty="0"/>
          </a:p>
          <a:p>
            <a:pPr marL="0" indent="0">
              <a:buNone/>
            </a:pPr>
            <a:r>
              <a:rPr lang="en-US" sz="1400" dirty="0"/>
              <a:t>Read more: What Are Framing Devices? | eHow.com http://www.ehow.com/info_8724627_framing-devices.html#ixzz2LDufc62A</a:t>
            </a:r>
          </a:p>
        </p:txBody>
      </p:sp>
    </p:spTree>
    <p:extLst>
      <p:ext uri="{BB962C8B-B14F-4D97-AF65-F5344CB8AC3E}">
        <p14:creationId xmlns:p14="http://schemas.microsoft.com/office/powerpoint/2010/main" val="4627502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Framing/Full-Circle Ending</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marL="0" indent="0">
              <a:buNone/>
            </a:pPr>
            <a:r>
              <a:rPr lang="en-US" b="1" dirty="0" smtClean="0"/>
              <a:t>Mentor Text</a:t>
            </a:r>
            <a:r>
              <a:rPr lang="en-US" dirty="0" smtClean="0"/>
              <a:t>:</a:t>
            </a:r>
          </a:p>
          <a:p>
            <a:pPr marL="0" lvl="0" indent="0">
              <a:buNone/>
            </a:pPr>
            <a:r>
              <a:rPr lang="en-US" sz="2700" dirty="0" smtClean="0">
                <a:solidFill>
                  <a:prstClr val="black"/>
                </a:solidFill>
              </a:rPr>
              <a:t>Beginning:</a:t>
            </a:r>
          </a:p>
          <a:p>
            <a:r>
              <a:rPr lang="en-US" sz="2700" dirty="0" smtClean="0">
                <a:solidFill>
                  <a:prstClr val="black"/>
                </a:solidFill>
              </a:rPr>
              <a:t>“We're </a:t>
            </a:r>
            <a:r>
              <a:rPr lang="en-US" sz="2700" dirty="0">
                <a:solidFill>
                  <a:prstClr val="black"/>
                </a:solidFill>
              </a:rPr>
              <a:t>adults here, most of us, and that means we look at professional athletes with a cynical, slightly jealous eye. But just like with Christmas and cartoons, if we view athletes through the eyes of a child, our whole perspective changes</a:t>
            </a:r>
            <a:r>
              <a:rPr lang="en-US" sz="2700" dirty="0" smtClean="0">
                <a:solidFill>
                  <a:prstClr val="black"/>
                </a:solidFill>
              </a:rPr>
              <a:t>.”</a:t>
            </a:r>
          </a:p>
          <a:p>
            <a:pPr marL="0" lvl="0" indent="0">
              <a:buNone/>
            </a:pPr>
            <a:r>
              <a:rPr lang="en-US" sz="2700" dirty="0" smtClean="0">
                <a:solidFill>
                  <a:prstClr val="black"/>
                </a:solidFill>
              </a:rPr>
              <a:t>End:</a:t>
            </a:r>
          </a:p>
          <a:p>
            <a:r>
              <a:rPr lang="en-US" sz="2700" dirty="0">
                <a:solidFill>
                  <a:prstClr val="black"/>
                </a:solidFill>
              </a:rPr>
              <a:t>“Most times, we can be as cynical as we'd like about athletes, and most times, they'll let us down. They, like us, are human. But when we look to these players as inspirations — when we look to them as children do — every so often, they'll be everything we'd hoped they would..” </a:t>
            </a:r>
            <a:r>
              <a:rPr lang="en-US" sz="1800" dirty="0" smtClean="0">
                <a:solidFill>
                  <a:prstClr val="black"/>
                </a:solidFill>
              </a:rPr>
              <a:t>(Jay Busbee</a:t>
            </a:r>
            <a:r>
              <a:rPr lang="en-US" sz="1800" dirty="0">
                <a:solidFill>
                  <a:prstClr val="black"/>
                </a:solidFill>
              </a:rPr>
              <a:t>, </a:t>
            </a:r>
            <a:r>
              <a:rPr lang="en-US" sz="1800" i="1" dirty="0">
                <a:solidFill>
                  <a:prstClr val="black"/>
                </a:solidFill>
              </a:rPr>
              <a:t>AFTER SUNDAY’S TRIBUTE, VICTOR CRUZ WILL REMAIN CONNECTED TO SANDY HOOK VICTIM’S FAMILY </a:t>
            </a:r>
            <a:r>
              <a:rPr lang="en-US" sz="1800" dirty="0">
                <a:solidFill>
                  <a:prstClr val="black"/>
                </a:solidFill>
              </a:rPr>
              <a:t>| </a:t>
            </a:r>
            <a:r>
              <a:rPr lang="en-US" sz="1800" dirty="0" smtClean="0">
                <a:solidFill>
                  <a:prstClr val="black"/>
                </a:solidFill>
              </a:rPr>
              <a:t>Yahoo Sports– </a:t>
            </a:r>
            <a:r>
              <a:rPr lang="en-US" sz="1800" dirty="0">
                <a:solidFill>
                  <a:prstClr val="black"/>
                </a:solidFill>
              </a:rPr>
              <a:t>Sun, Dec 16, 2012 6:04 PM EST)</a:t>
            </a:r>
          </a:p>
          <a:p>
            <a:pPr marL="0" indent="0">
              <a:buNone/>
            </a:pPr>
            <a:endParaRPr lang="en-US" dirty="0"/>
          </a:p>
        </p:txBody>
      </p:sp>
    </p:spTree>
    <p:extLst>
      <p:ext uri="{BB962C8B-B14F-4D97-AF65-F5344CB8AC3E}">
        <p14:creationId xmlns:p14="http://schemas.microsoft.com/office/powerpoint/2010/main" val="24825362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Framing/Full-Circle Ending</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b="1" dirty="0" smtClean="0"/>
              <a:t>Student as Mentor</a:t>
            </a:r>
            <a:r>
              <a:rPr lang="en-US" dirty="0" smtClean="0"/>
              <a:t>:</a:t>
            </a:r>
          </a:p>
          <a:p>
            <a:pPr marL="0" lvl="0" indent="0">
              <a:buNone/>
            </a:pPr>
            <a:r>
              <a:rPr lang="en-US" sz="2700" dirty="0" smtClean="0">
                <a:solidFill>
                  <a:prstClr val="black"/>
                </a:solidFill>
              </a:rPr>
              <a:t>Beginning:</a:t>
            </a:r>
          </a:p>
          <a:p>
            <a:pPr lvl="0"/>
            <a:r>
              <a:rPr lang="en-US" sz="2700" dirty="0" smtClean="0">
                <a:solidFill>
                  <a:prstClr val="black"/>
                </a:solidFill>
              </a:rPr>
              <a:t>“</a:t>
            </a:r>
            <a:r>
              <a:rPr lang="en-US" sz="2700" dirty="0">
                <a:solidFill>
                  <a:prstClr val="black"/>
                </a:solidFill>
              </a:rPr>
              <a:t>Digging my feet into the grainy, soft sand, I thought.  Thought about my life, my past, my future.  When I stare into the deep waters of the glistening ocean, I feel safe.” </a:t>
            </a:r>
            <a:endParaRPr lang="en-US" sz="2700" dirty="0" smtClean="0">
              <a:solidFill>
                <a:prstClr val="black"/>
              </a:solidFill>
            </a:endParaRPr>
          </a:p>
          <a:p>
            <a:pPr marL="0" lvl="0" indent="0">
              <a:buNone/>
            </a:pPr>
            <a:r>
              <a:rPr lang="en-US" sz="2700" dirty="0" smtClean="0">
                <a:solidFill>
                  <a:prstClr val="black"/>
                </a:solidFill>
              </a:rPr>
              <a:t>End:</a:t>
            </a:r>
          </a:p>
          <a:p>
            <a:r>
              <a:rPr lang="en-US" sz="2700" dirty="0" smtClean="0">
                <a:solidFill>
                  <a:prstClr val="black"/>
                </a:solidFill>
              </a:rPr>
              <a:t>“It is so sentimental to me that I would have a hard time giving up such a gorgeous, glistening ocean.” </a:t>
            </a:r>
            <a:r>
              <a:rPr lang="en-US" sz="1800" dirty="0" smtClean="0">
                <a:solidFill>
                  <a:prstClr val="black"/>
                </a:solidFill>
              </a:rPr>
              <a:t>(</a:t>
            </a:r>
            <a:r>
              <a:rPr lang="en-US" sz="1800" dirty="0">
                <a:solidFill>
                  <a:prstClr val="black"/>
                </a:solidFill>
              </a:rPr>
              <a:t>Bowman)</a:t>
            </a:r>
          </a:p>
          <a:p>
            <a:pPr marL="0" indent="0">
              <a:buNone/>
            </a:pPr>
            <a:endParaRPr lang="en-US" dirty="0"/>
          </a:p>
        </p:txBody>
      </p:sp>
    </p:spTree>
    <p:extLst>
      <p:ext uri="{BB962C8B-B14F-4D97-AF65-F5344CB8AC3E}">
        <p14:creationId xmlns:p14="http://schemas.microsoft.com/office/powerpoint/2010/main" val="241595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Support</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r>
              <a:rPr lang="en-US" dirty="0"/>
              <a:t>The writing demonstrates a MATURE COMMAND OF LANGUAGE with FRESHNESS OF EXPRESSION.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048000"/>
            <a:ext cx="3975645" cy="2743200"/>
          </a:xfrm>
          <a:prstGeom prst="rect">
            <a:avLst/>
          </a:prstGeom>
        </p:spPr>
      </p:pic>
    </p:spTree>
    <p:extLst>
      <p:ext uri="{BB962C8B-B14F-4D97-AF65-F5344CB8AC3E}">
        <p14:creationId xmlns:p14="http://schemas.microsoft.com/office/powerpoint/2010/main" val="16985140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Freshness of Expression: Asyndeton</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sz="2400" b="1" dirty="0"/>
              <a:t>Asyndeton</a:t>
            </a:r>
            <a:r>
              <a:rPr lang="en-US" sz="2400" dirty="0"/>
              <a:t>: A rhetorical term for a writing style that omits conjunctions between words, phrases, or </a:t>
            </a:r>
            <a:r>
              <a:rPr lang="en-US" sz="2400" dirty="0" smtClean="0"/>
              <a:t>clauses.</a:t>
            </a:r>
            <a:endParaRPr lang="en-US" sz="2400" dirty="0"/>
          </a:p>
          <a:p>
            <a:pPr marL="0" indent="0">
              <a:buNone/>
            </a:pPr>
            <a:r>
              <a:rPr lang="en-US" sz="2400" dirty="0" smtClean="0"/>
              <a:t>Mentor Text:</a:t>
            </a:r>
          </a:p>
          <a:p>
            <a:r>
              <a:rPr lang="en-US" sz="2400" dirty="0"/>
              <a:t>“We were masters of nature, masters of the world. We had forgotten everything--death, fatigue, our natural needs. Stronger than cold or hunger, stronger than the shots and the desire to die, condemned and wandering, mere numbers, we were the only men on earth.” </a:t>
            </a:r>
            <a:r>
              <a:rPr lang="en-US" sz="2400" dirty="0" smtClean="0"/>
              <a:t> </a:t>
            </a:r>
            <a:r>
              <a:rPr lang="en-US" sz="1800" dirty="0"/>
              <a:t>Elie Wiesel, </a:t>
            </a:r>
            <a:r>
              <a:rPr lang="en-US" sz="1800" i="1" dirty="0" smtClean="0"/>
              <a:t>NIGHT</a:t>
            </a:r>
          </a:p>
          <a:p>
            <a:r>
              <a:rPr lang="en-US" sz="2400" dirty="0" smtClean="0"/>
              <a:t>“Nothing matters save the work, our secret, our evil, our precious work.” </a:t>
            </a:r>
            <a:r>
              <a:rPr lang="en-US" sz="1800" dirty="0" smtClean="0"/>
              <a:t>Ayn Rand, </a:t>
            </a:r>
            <a:r>
              <a:rPr lang="en-US" sz="1800" i="1" dirty="0" smtClean="0"/>
              <a:t>ANTHEM</a:t>
            </a:r>
            <a:endParaRPr lang="en-US" sz="1800" dirty="0"/>
          </a:p>
        </p:txBody>
      </p:sp>
    </p:spTree>
    <p:extLst>
      <p:ext uri="{BB962C8B-B14F-4D97-AF65-F5344CB8AC3E}">
        <p14:creationId xmlns:p14="http://schemas.microsoft.com/office/powerpoint/2010/main" val="162165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Freshness of Expression: Polysyndeton</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marL="0" indent="0">
              <a:buNone/>
            </a:pPr>
            <a:r>
              <a:rPr lang="en-US" sz="2400" b="1" dirty="0" smtClean="0"/>
              <a:t>Polysyndeton</a:t>
            </a:r>
            <a:r>
              <a:rPr lang="en-US" sz="2400" dirty="0" smtClean="0"/>
              <a:t>: </a:t>
            </a:r>
            <a:r>
              <a:rPr lang="en-US" sz="2400" dirty="0">
                <a:solidFill>
                  <a:schemeClr val="tx1"/>
                </a:solidFill>
              </a:rPr>
              <a:t>A </a:t>
            </a:r>
            <a:r>
              <a:rPr lang="en-US" sz="2400" dirty="0" smtClean="0">
                <a:solidFill>
                  <a:schemeClr val="tx1"/>
                </a:solidFill>
              </a:rPr>
              <a:t>rhetorical term for </a:t>
            </a:r>
            <a:r>
              <a:rPr lang="en-US" sz="2400" dirty="0">
                <a:solidFill>
                  <a:schemeClr val="tx1"/>
                </a:solidFill>
              </a:rPr>
              <a:t>a sentence </a:t>
            </a:r>
            <a:r>
              <a:rPr lang="en-US" sz="2400" dirty="0" smtClean="0">
                <a:solidFill>
                  <a:schemeClr val="tx1"/>
                </a:solidFill>
              </a:rPr>
              <a:t>style</a:t>
            </a:r>
            <a:r>
              <a:rPr lang="en-US" sz="2400" dirty="0">
                <a:solidFill>
                  <a:schemeClr val="tx1"/>
                </a:solidFill>
              </a:rPr>
              <a:t> that employs </a:t>
            </a:r>
            <a:r>
              <a:rPr lang="en-US" sz="2400" dirty="0" smtClean="0">
                <a:solidFill>
                  <a:schemeClr val="tx1"/>
                </a:solidFill>
              </a:rPr>
              <a:t>many coordinating conjunctions.</a:t>
            </a:r>
          </a:p>
          <a:p>
            <a:pPr marL="0" indent="0">
              <a:buNone/>
            </a:pPr>
            <a:r>
              <a:rPr lang="en-US" dirty="0" smtClean="0"/>
              <a:t>Mentor Text:</a:t>
            </a:r>
          </a:p>
          <a:p>
            <a:r>
              <a:rPr lang="en-US" dirty="0" smtClean="0"/>
              <a:t>“</a:t>
            </a:r>
            <a:r>
              <a:rPr lang="en-US" dirty="0"/>
              <a:t>Never shall I forget those moments that murdered my God and my soul and turned my dreams to ashes.” </a:t>
            </a:r>
            <a:r>
              <a:rPr lang="en-US" sz="2400" dirty="0"/>
              <a:t>(Elie Wiesel, </a:t>
            </a:r>
            <a:r>
              <a:rPr lang="en-US" sz="2400" i="1" dirty="0" smtClean="0"/>
              <a:t>NIGHT</a:t>
            </a:r>
            <a:r>
              <a:rPr lang="en-US" sz="2400" dirty="0" smtClean="0"/>
              <a:t>)</a:t>
            </a:r>
          </a:p>
          <a:p>
            <a:r>
              <a:rPr lang="en-US" dirty="0"/>
              <a:t>"Let the </a:t>
            </a:r>
            <a:r>
              <a:rPr lang="en-US" dirty="0" smtClean="0"/>
              <a:t>white folks </a:t>
            </a:r>
            <a:r>
              <a:rPr lang="en-US" dirty="0"/>
              <a:t>have their money and power and segregation and sarcasm and big houses and schools and lawns like carpets, and books, and mostly--mostly--let them have their whiteness</a:t>
            </a:r>
            <a:r>
              <a:rPr lang="en-US" dirty="0" smtClean="0"/>
              <a:t>.“ </a:t>
            </a:r>
          </a:p>
          <a:p>
            <a:pPr marL="0" indent="0">
              <a:buNone/>
            </a:pPr>
            <a:r>
              <a:rPr lang="en-US" sz="2400" dirty="0"/>
              <a:t>	</a:t>
            </a:r>
            <a:r>
              <a:rPr lang="en-US" sz="2400" dirty="0" smtClean="0"/>
              <a:t>(</a:t>
            </a:r>
            <a:r>
              <a:rPr lang="en-US" sz="2400" dirty="0"/>
              <a:t>Maya Angelou, </a:t>
            </a:r>
            <a:r>
              <a:rPr lang="en-US" sz="2400" i="1" dirty="0" smtClean="0"/>
              <a:t>I KNOW WHY THE CAGED BIRD SINGS</a:t>
            </a:r>
            <a:r>
              <a:rPr lang="en-US" sz="2400" dirty="0" smtClean="0"/>
              <a:t>, </a:t>
            </a:r>
            <a:r>
              <a:rPr lang="en-US" sz="2400" dirty="0"/>
              <a:t>1969)</a:t>
            </a:r>
          </a:p>
          <a:p>
            <a:endParaRPr lang="en-US" dirty="0"/>
          </a:p>
        </p:txBody>
      </p:sp>
    </p:spTree>
    <p:extLst>
      <p:ext uri="{BB962C8B-B14F-4D97-AF65-F5344CB8AC3E}">
        <p14:creationId xmlns:p14="http://schemas.microsoft.com/office/powerpoint/2010/main" val="220401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Demonstrate a Mature Command of the Language Through Syntax</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dirty="0" smtClean="0"/>
              <a:t>Vary your syntax – use your Sentence-Composing Tools:</a:t>
            </a:r>
          </a:p>
          <a:p>
            <a:r>
              <a:rPr lang="en-US" dirty="0" smtClean="0"/>
              <a:t>Phrases:</a:t>
            </a:r>
          </a:p>
          <a:p>
            <a:pPr marL="4572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819400"/>
            <a:ext cx="3952875" cy="2619375"/>
          </a:xfrm>
          <a:prstGeom prst="rect">
            <a:avLst/>
          </a:prstGeom>
        </p:spPr>
      </p:pic>
    </p:spTree>
    <p:extLst>
      <p:ext uri="{BB962C8B-B14F-4D97-AF65-F5344CB8AC3E}">
        <p14:creationId xmlns:p14="http://schemas.microsoft.com/office/powerpoint/2010/main" val="3830967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Demonstrate a Mature Command of the Language Through Syntax</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r>
              <a:rPr lang="en-US" b="1" dirty="0" smtClean="0"/>
              <a:t>Absolute Phrase</a:t>
            </a:r>
            <a:r>
              <a:rPr lang="en-US" dirty="0" smtClean="0"/>
              <a:t>: A sentence part describing the rest of the sentence in which it appears.  Absolutes are </a:t>
            </a:r>
            <a:r>
              <a:rPr lang="en-US" i="1" dirty="0" smtClean="0"/>
              <a:t>almost</a:t>
            </a:r>
            <a:r>
              <a:rPr lang="en-US" dirty="0" smtClean="0"/>
              <a:t> complete sentences.  As a test, you can make </a:t>
            </a:r>
            <a:r>
              <a:rPr lang="en-US" i="1" dirty="0" smtClean="0"/>
              <a:t>every</a:t>
            </a:r>
            <a:r>
              <a:rPr lang="en-US" dirty="0" smtClean="0"/>
              <a:t> absolute a sentence by adding </a:t>
            </a:r>
            <a:r>
              <a:rPr lang="en-US" i="1" dirty="0" smtClean="0"/>
              <a:t>was</a:t>
            </a:r>
            <a:r>
              <a:rPr lang="en-US" dirty="0" smtClean="0"/>
              <a:t> or </a:t>
            </a:r>
            <a:r>
              <a:rPr lang="en-US" i="1" dirty="0" smtClean="0"/>
              <a:t>were</a:t>
            </a:r>
            <a:r>
              <a:rPr lang="en-US" dirty="0" smtClean="0"/>
              <a:t>.</a:t>
            </a:r>
          </a:p>
          <a:p>
            <a:endParaRPr lang="en-US" dirty="0" smtClean="0"/>
          </a:p>
          <a:p>
            <a:pPr marL="57150" indent="0">
              <a:buNone/>
            </a:pPr>
            <a:r>
              <a:rPr lang="en-US" dirty="0" smtClean="0"/>
              <a:t>Mentor Text:</a:t>
            </a:r>
          </a:p>
          <a:p>
            <a:r>
              <a:rPr lang="en-US" dirty="0" smtClean="0"/>
              <a:t>“The dragon came crashing and blundering out of the underbrush, </a:t>
            </a:r>
            <a:r>
              <a:rPr lang="en-US" b="1" dirty="0" smtClean="0"/>
              <a:t>its scales glowing a greenish copper color, its soot-caked nostrils venting smoke</a:t>
            </a:r>
            <a:r>
              <a:rPr lang="en-US" dirty="0" smtClean="0"/>
              <a:t>.” (Stephen King, </a:t>
            </a:r>
            <a:r>
              <a:rPr lang="en-US" i="1" dirty="0" smtClean="0"/>
              <a:t>The Eyes of the Dragon</a:t>
            </a:r>
            <a:r>
              <a:rPr lang="en-US" dirty="0" smtClean="0"/>
              <a:t>)</a:t>
            </a:r>
          </a:p>
          <a:p>
            <a:pPr lvl="1"/>
            <a:endParaRPr lang="en-US" dirty="0"/>
          </a:p>
        </p:txBody>
      </p:sp>
    </p:spTree>
    <p:extLst>
      <p:ext uri="{BB962C8B-B14F-4D97-AF65-F5344CB8AC3E}">
        <p14:creationId xmlns:p14="http://schemas.microsoft.com/office/powerpoint/2010/main" val="251979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dirty="0" smtClean="0">
                <a:cs typeface="Arial" charset="0"/>
              </a:rPr>
              <a:t>.</a:t>
            </a:r>
          </a:p>
        </p:txBody>
      </p:sp>
      <p:sp>
        <p:nvSpPr>
          <p:cNvPr id="8195" name="Rectangle 1026"/>
          <p:cNvSpPr>
            <a:spLocks noGrp="1" noChangeArrowheads="1"/>
          </p:cNvSpPr>
          <p:nvPr>
            <p:ph type="title"/>
          </p:nvPr>
        </p:nvSpPr>
        <p:spPr/>
        <p:style>
          <a:lnRef idx="1">
            <a:schemeClr val="accent3"/>
          </a:lnRef>
          <a:fillRef idx="3">
            <a:schemeClr val="accent3"/>
          </a:fillRef>
          <a:effectRef idx="2">
            <a:schemeClr val="accent3"/>
          </a:effectRef>
          <a:fontRef idx="minor">
            <a:schemeClr val="lt1"/>
          </a:fontRef>
        </p:style>
        <p:txBody>
          <a:bodyPr/>
          <a:lstStyle/>
          <a:p>
            <a:pPr eaLnBrk="1" hangingPunct="1"/>
            <a:r>
              <a:rPr lang="en-US" dirty="0" smtClean="0"/>
              <a:t>Exposition vs. Persuasion</a:t>
            </a:r>
          </a:p>
        </p:txBody>
      </p:sp>
      <p:sp>
        <p:nvSpPr>
          <p:cNvPr id="8196" name="Rectangle 1027"/>
          <p:cNvSpPr>
            <a:spLocks noGrp="1" noChangeArrowheads="1"/>
          </p:cNvSpPr>
          <p:nvPr>
            <p:ph type="body" idx="1"/>
          </p:nvPr>
        </p:nvSpPr>
        <p:spPr>
          <a:xfrm>
            <a:off x="457200" y="1905000"/>
            <a:ext cx="7848600" cy="449580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eaLnBrk="1" hangingPunct="1">
              <a:lnSpc>
                <a:spcPct val="80000"/>
              </a:lnSpc>
            </a:pPr>
            <a:r>
              <a:rPr lang="en-US" sz="2200" dirty="0" smtClean="0"/>
              <a:t>Expository writing</a:t>
            </a:r>
          </a:p>
          <a:p>
            <a:pPr lvl="1" eaLnBrk="1" hangingPunct="1">
              <a:lnSpc>
                <a:spcPct val="80000"/>
              </a:lnSpc>
            </a:pPr>
            <a:r>
              <a:rPr lang="en-US" sz="2200" dirty="0" smtClean="0"/>
              <a:t>has a narrow topic. </a:t>
            </a:r>
          </a:p>
          <a:p>
            <a:pPr lvl="1" eaLnBrk="1" hangingPunct="1">
              <a:lnSpc>
                <a:spcPct val="80000"/>
              </a:lnSpc>
            </a:pPr>
            <a:r>
              <a:rPr lang="en-US" sz="2200" dirty="0" smtClean="0"/>
              <a:t>stays focused on the main ideas.</a:t>
            </a:r>
          </a:p>
          <a:p>
            <a:pPr lvl="1" eaLnBrk="1" hangingPunct="1">
              <a:lnSpc>
                <a:spcPct val="80000"/>
              </a:lnSpc>
            </a:pPr>
            <a:r>
              <a:rPr lang="en-US" sz="2200" dirty="0" smtClean="0"/>
              <a:t>is elaborated using reasons, well-chosen and specific details, examples, and/or anecdotes to support ideas.</a:t>
            </a:r>
          </a:p>
          <a:p>
            <a:pPr lvl="1" eaLnBrk="1" hangingPunct="1">
              <a:lnSpc>
                <a:spcPct val="80000"/>
              </a:lnSpc>
            </a:pPr>
            <a:r>
              <a:rPr lang="en-US" sz="2200" dirty="0" smtClean="0"/>
              <a:t>includes information that is interesting, thoughtful, and necessary for the audience.</a:t>
            </a:r>
            <a:endParaRPr lang="en-US" sz="2200" dirty="0" smtClean="0">
              <a:sym typeface="Wingdings" pitchFamily="2" charset="2"/>
            </a:endParaRPr>
          </a:p>
          <a:p>
            <a:pPr lvl="1" eaLnBrk="1" hangingPunct="1">
              <a:lnSpc>
                <a:spcPct val="80000"/>
              </a:lnSpc>
            </a:pPr>
            <a:r>
              <a:rPr lang="en-US" sz="2200" dirty="0" smtClean="0"/>
              <a:t>is organized with an introduction, supporting paragraphs with main points and elaboration, and an effective conclusion.</a:t>
            </a:r>
          </a:p>
          <a:p>
            <a:pPr lvl="1" eaLnBrk="1" hangingPunct="1">
              <a:lnSpc>
                <a:spcPct val="80000"/>
              </a:lnSpc>
            </a:pPr>
            <a:r>
              <a:rPr lang="en-US" sz="2200" dirty="0" smtClean="0"/>
              <a:t>uses transitions to connect ideas.</a:t>
            </a:r>
          </a:p>
          <a:p>
            <a:pPr lvl="1" eaLnBrk="1" hangingPunct="1">
              <a:lnSpc>
                <a:spcPct val="80000"/>
              </a:lnSpc>
            </a:pPr>
            <a:r>
              <a:rPr lang="en-US" sz="2200" dirty="0" smtClean="0"/>
              <a:t>shows commitment to topic with voice and language appropriate for audience and purpose.</a:t>
            </a:r>
          </a:p>
          <a:p>
            <a:pPr lvl="1" eaLnBrk="1" hangingPunct="1">
              <a:lnSpc>
                <a:spcPct val="80000"/>
              </a:lnSpc>
            </a:pPr>
            <a:r>
              <a:rPr lang="en-US" sz="2200" dirty="0" smtClean="0"/>
              <a:t>uses specific words and phrases that help the reader understand ideas. </a:t>
            </a:r>
          </a:p>
        </p:txBody>
      </p:sp>
    </p:spTree>
    <p:extLst>
      <p:ext uri="{BB962C8B-B14F-4D97-AF65-F5344CB8AC3E}">
        <p14:creationId xmlns:p14="http://schemas.microsoft.com/office/powerpoint/2010/main" val="38910092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Syntax - Phrases</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b="1" dirty="0" smtClean="0"/>
              <a:t>Appositive Phrase</a:t>
            </a:r>
            <a:r>
              <a:rPr lang="en-US" dirty="0" smtClean="0"/>
              <a:t>: A noun phrase identifying a person, place, or thing named in a sentence.  </a:t>
            </a:r>
          </a:p>
          <a:p>
            <a:pPr lvl="1"/>
            <a:r>
              <a:rPr lang="en-US" dirty="0" smtClean="0"/>
              <a:t>They always answer the questions: Who is/are…? What is/are…?</a:t>
            </a:r>
          </a:p>
          <a:p>
            <a:pPr marL="57150" indent="0">
              <a:buNone/>
            </a:pPr>
            <a:r>
              <a:rPr lang="en-US" dirty="0" smtClean="0"/>
              <a:t>Mentor Text:</a:t>
            </a:r>
          </a:p>
          <a:p>
            <a:pPr marL="57150" indent="0">
              <a:buNone/>
            </a:pPr>
            <a:r>
              <a:rPr lang="en-US" dirty="0" smtClean="0"/>
              <a:t>“In our clenched fists, we held our working cards from the shop, </a:t>
            </a:r>
            <a:r>
              <a:rPr lang="en-US" b="1" dirty="0" smtClean="0"/>
              <a:t>those sacred cards that we thought meant security</a:t>
            </a:r>
            <a:r>
              <a:rPr lang="en-US" dirty="0" smtClean="0"/>
              <a:t>.” </a:t>
            </a:r>
            <a:r>
              <a:rPr lang="en-US" sz="1800" dirty="0" smtClean="0"/>
              <a:t>(Gerda Klein, “</a:t>
            </a:r>
            <a:r>
              <a:rPr lang="en-US" sz="1800" i="1" dirty="0" smtClean="0"/>
              <a:t>All But My Life”</a:t>
            </a:r>
            <a:r>
              <a:rPr lang="en-US" sz="1800" dirty="0" smtClean="0"/>
              <a:t>)</a:t>
            </a:r>
          </a:p>
          <a:p>
            <a:endParaRPr lang="en-US" dirty="0"/>
          </a:p>
        </p:txBody>
      </p:sp>
    </p:spTree>
    <p:extLst>
      <p:ext uri="{BB962C8B-B14F-4D97-AF65-F5344CB8AC3E}">
        <p14:creationId xmlns:p14="http://schemas.microsoft.com/office/powerpoint/2010/main" val="16623728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dirty="0" smtClean="0"/>
              <a:t>Syntax: Phrases</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0" indent="0">
              <a:buNone/>
            </a:pPr>
            <a:r>
              <a:rPr lang="en-US" b="1" dirty="0" smtClean="0"/>
              <a:t>Prepositional Phrase</a:t>
            </a:r>
            <a:r>
              <a:rPr lang="en-US" dirty="0" smtClean="0"/>
              <a:t>: A preposition is the first word in a prepositional phrase.</a:t>
            </a:r>
          </a:p>
          <a:p>
            <a:pPr marL="0" indent="0">
              <a:buNone/>
            </a:pPr>
            <a:r>
              <a:rPr lang="en-US" dirty="0" smtClean="0"/>
              <a:t>Mentor Text:</a:t>
            </a:r>
          </a:p>
          <a:p>
            <a:r>
              <a:rPr lang="en-US" dirty="0" smtClean="0"/>
              <a:t>“</a:t>
            </a:r>
            <a:r>
              <a:rPr lang="en-US" b="1" dirty="0" smtClean="0"/>
              <a:t>In the beginning</a:t>
            </a:r>
            <a:r>
              <a:rPr lang="en-US" dirty="0" smtClean="0"/>
              <a:t>, God created the heaven and the earth.” </a:t>
            </a:r>
            <a:r>
              <a:rPr lang="en-US" sz="2000" dirty="0" smtClean="0"/>
              <a:t>(The Bible)</a:t>
            </a:r>
          </a:p>
          <a:p>
            <a:r>
              <a:rPr lang="en-US" dirty="0" smtClean="0"/>
              <a:t>“The whole congregation prayed for me alone, </a:t>
            </a:r>
            <a:r>
              <a:rPr lang="en-US" b="1" dirty="0" smtClean="0"/>
              <a:t>in a mighty wail of moans and voices</a:t>
            </a:r>
            <a:r>
              <a:rPr lang="en-US" dirty="0" smtClean="0"/>
              <a:t>.” (Langston Hughes, </a:t>
            </a:r>
            <a:r>
              <a:rPr lang="en-US" i="1" dirty="0" smtClean="0"/>
              <a:t>THE BIG SEA</a:t>
            </a:r>
            <a:r>
              <a:rPr lang="en-US" dirty="0" smtClean="0"/>
              <a:t>)</a:t>
            </a:r>
            <a:endParaRPr lang="en-US" dirty="0"/>
          </a:p>
        </p:txBody>
      </p:sp>
    </p:spTree>
    <p:extLst>
      <p:ext uri="{BB962C8B-B14F-4D97-AF65-F5344CB8AC3E}">
        <p14:creationId xmlns:p14="http://schemas.microsoft.com/office/powerpoint/2010/main" val="33127616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Syntax: Verbals</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marL="0" indent="0">
              <a:buNone/>
            </a:pPr>
            <a:r>
              <a:rPr lang="en-US" b="1" dirty="0" smtClean="0"/>
              <a:t>Participial Phrase</a:t>
            </a:r>
            <a:r>
              <a:rPr lang="en-US" dirty="0"/>
              <a:t>: A word group consisting of a present participle (also known as an -</a:t>
            </a:r>
            <a:r>
              <a:rPr lang="en-US" i="1" dirty="0"/>
              <a:t>ing</a:t>
            </a:r>
            <a:r>
              <a:rPr lang="en-US" dirty="0"/>
              <a:t> form) or past participle (also known as an -</a:t>
            </a:r>
            <a:r>
              <a:rPr lang="en-US" i="1" dirty="0" smtClean="0"/>
              <a:t>ed</a:t>
            </a:r>
            <a:r>
              <a:rPr lang="en-US" dirty="0" smtClean="0"/>
              <a:t> </a:t>
            </a:r>
            <a:r>
              <a:rPr lang="en-US" dirty="0"/>
              <a:t>form), plus any modifiers, objects, and complements.</a:t>
            </a:r>
          </a:p>
          <a:p>
            <a:pPr marL="0" indent="0">
              <a:buNone/>
            </a:pPr>
            <a:r>
              <a:rPr lang="en-US" dirty="0" smtClean="0"/>
              <a:t>A </a:t>
            </a:r>
            <a:r>
              <a:rPr lang="en-US" dirty="0"/>
              <a:t>participial phrase commonly functions as an adjective</a:t>
            </a:r>
            <a:r>
              <a:rPr lang="en-US" dirty="0" smtClean="0"/>
              <a:t>. </a:t>
            </a:r>
          </a:p>
          <a:p>
            <a:pPr marL="0" indent="0">
              <a:buNone/>
            </a:pPr>
            <a:r>
              <a:rPr lang="en-US" dirty="0" smtClean="0"/>
              <a:t>Participles are non-essential elements of a sentence; therefore, participles are removable.</a:t>
            </a:r>
          </a:p>
          <a:p>
            <a:pPr marL="0" indent="0">
              <a:buNone/>
            </a:pPr>
            <a:r>
              <a:rPr lang="en-US" dirty="0" smtClean="0"/>
              <a:t>Mentor Text:</a:t>
            </a:r>
          </a:p>
          <a:p>
            <a:r>
              <a:rPr lang="en-US" dirty="0" smtClean="0"/>
              <a:t>“The men within the door stared at one another, </a:t>
            </a:r>
            <a:r>
              <a:rPr lang="en-US" b="1" dirty="0" smtClean="0"/>
              <a:t>shifting on their boots, twiddling their fingers, and holding onto their hip belts</a:t>
            </a:r>
            <a:r>
              <a:rPr lang="en-US" dirty="0" smtClean="0"/>
              <a:t>.” </a:t>
            </a:r>
            <a:r>
              <a:rPr lang="en-US" sz="2200" dirty="0" smtClean="0"/>
              <a:t>(Ray Bradbury, </a:t>
            </a:r>
            <a:r>
              <a:rPr lang="en-US" sz="2200" i="1" dirty="0" smtClean="0"/>
              <a:t>The Martian Chronicles</a:t>
            </a:r>
            <a:r>
              <a:rPr lang="en-US" sz="2200" dirty="0" smtClean="0"/>
              <a:t>)</a:t>
            </a:r>
            <a:endParaRPr lang="en-US" sz="2200" dirty="0"/>
          </a:p>
        </p:txBody>
      </p:sp>
    </p:spTree>
    <p:extLst>
      <p:ext uri="{BB962C8B-B14F-4D97-AF65-F5344CB8AC3E}">
        <p14:creationId xmlns:p14="http://schemas.microsoft.com/office/powerpoint/2010/main" val="2171907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Syntax: Verbals</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marL="0" indent="0">
              <a:buNone/>
            </a:pPr>
            <a:r>
              <a:rPr lang="en-US" b="1" dirty="0" smtClean="0"/>
              <a:t>Gerund Phrase</a:t>
            </a:r>
            <a:r>
              <a:rPr lang="en-US" dirty="0"/>
              <a:t>: A traditional grammatical term for a verbal that ends in -</a:t>
            </a:r>
            <a:r>
              <a:rPr lang="en-US" i="1" dirty="0"/>
              <a:t>ing</a:t>
            </a:r>
            <a:r>
              <a:rPr lang="en-US" dirty="0"/>
              <a:t> and functions as a noun. </a:t>
            </a:r>
            <a:endParaRPr lang="en-US" dirty="0" smtClean="0"/>
          </a:p>
          <a:p>
            <a:pPr marL="0" indent="0">
              <a:buNone/>
            </a:pPr>
            <a:r>
              <a:rPr lang="en-US" dirty="0" smtClean="0"/>
              <a:t>The </a:t>
            </a:r>
            <a:r>
              <a:rPr lang="en-US" dirty="0"/>
              <a:t>gerund, its object and all modifiers (adjectives and adverbs) are known as a gerund phrase</a:t>
            </a:r>
            <a:r>
              <a:rPr lang="en-US" dirty="0" smtClean="0"/>
              <a:t>.  </a:t>
            </a:r>
          </a:p>
          <a:p>
            <a:pPr marL="0" indent="0">
              <a:buNone/>
            </a:pPr>
            <a:r>
              <a:rPr lang="en-US" dirty="0" smtClean="0"/>
              <a:t>Unlike a present participle, gerunds are essential elements and may not be removed.</a:t>
            </a:r>
            <a:endParaRPr lang="en-US" dirty="0"/>
          </a:p>
          <a:p>
            <a:pPr marL="0" indent="0">
              <a:buNone/>
            </a:pPr>
            <a:r>
              <a:rPr lang="en-US" dirty="0" smtClean="0"/>
              <a:t>Mentor Text:</a:t>
            </a:r>
          </a:p>
          <a:p>
            <a:r>
              <a:rPr lang="en-US" dirty="0" smtClean="0"/>
              <a:t>“</a:t>
            </a:r>
            <a:r>
              <a:rPr lang="en-US" b="1" dirty="0" smtClean="0"/>
              <a:t>Extracting bullets </a:t>
            </a:r>
            <a:r>
              <a:rPr lang="en-US" dirty="0" smtClean="0"/>
              <a:t>and </a:t>
            </a:r>
            <a:r>
              <a:rPr lang="en-US" b="1" dirty="0" smtClean="0"/>
              <a:t>treating knife wounds </a:t>
            </a:r>
            <a:r>
              <a:rPr lang="en-US" dirty="0" smtClean="0"/>
              <a:t>were routine procedures, and Eliza lost her horror of blood and learned to stitch human flesh as calmly as formerly she had embroidered sheets for her trousseau.” </a:t>
            </a:r>
            <a:r>
              <a:rPr lang="en-US" sz="2300" dirty="0" smtClean="0"/>
              <a:t>(Isabel Allende, </a:t>
            </a:r>
            <a:r>
              <a:rPr lang="en-US" sz="2300" i="1" dirty="0" smtClean="0"/>
              <a:t>Daughter of Fortune</a:t>
            </a:r>
            <a:r>
              <a:rPr lang="en-US" sz="2300" dirty="0" smtClean="0"/>
              <a:t>)</a:t>
            </a:r>
          </a:p>
          <a:p>
            <a:r>
              <a:rPr lang="en-US" sz="3100" dirty="0" smtClean="0"/>
              <a:t>“ In the process of </a:t>
            </a:r>
            <a:r>
              <a:rPr lang="en-US" sz="3100" b="1" dirty="0" smtClean="0"/>
              <a:t>gaining our rightful place </a:t>
            </a:r>
            <a:r>
              <a:rPr lang="en-US" sz="3100" dirty="0" smtClean="0"/>
              <a:t>we must not be guilty of wrongful deeds.” </a:t>
            </a:r>
            <a:r>
              <a:rPr lang="en-US" sz="1800" dirty="0" smtClean="0"/>
              <a:t>(Martin Luther King, Jr., </a:t>
            </a:r>
            <a:r>
              <a:rPr lang="en-US" sz="1800" i="1" dirty="0" smtClean="0"/>
              <a:t>“I Have a Dream”</a:t>
            </a:r>
            <a:r>
              <a:rPr lang="en-US" sz="1800" dirty="0" smtClean="0"/>
              <a:t>)</a:t>
            </a:r>
            <a:endParaRPr lang="en-US" sz="2300" dirty="0" smtClean="0"/>
          </a:p>
          <a:p>
            <a:pPr marL="0" indent="0">
              <a:buNone/>
            </a:pPr>
            <a:endParaRPr lang="en-US" dirty="0"/>
          </a:p>
          <a:p>
            <a:pPr marL="0" indent="0">
              <a:buNone/>
            </a:pPr>
            <a:r>
              <a:rPr lang="en-US" sz="1300" dirty="0" smtClean="0"/>
              <a:t>Read more at http://www.grammar-monster.com/glossary/gerund_phrase.htm#Tp6uz0EC0DxW3HxF.99</a:t>
            </a:r>
            <a:endParaRPr lang="en-US" sz="1300" dirty="0"/>
          </a:p>
        </p:txBody>
      </p:sp>
    </p:spTree>
    <p:extLst>
      <p:ext uri="{BB962C8B-B14F-4D97-AF65-F5344CB8AC3E}">
        <p14:creationId xmlns:p14="http://schemas.microsoft.com/office/powerpoint/2010/main" val="3215871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Syntax: Verbals </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marL="0" indent="0">
              <a:buNone/>
            </a:pPr>
            <a:r>
              <a:rPr lang="en-US" b="1" dirty="0"/>
              <a:t>Infinitive Phrase</a:t>
            </a:r>
            <a:r>
              <a:rPr lang="en-US" dirty="0"/>
              <a:t>: A verbal construction made up of the particle to and the base form of a verb, with or without modifiers and objects</a:t>
            </a:r>
            <a:r>
              <a:rPr lang="en-US" dirty="0" smtClean="0"/>
              <a:t>.</a:t>
            </a:r>
            <a:endParaRPr lang="en-US" dirty="0"/>
          </a:p>
          <a:p>
            <a:r>
              <a:rPr lang="en-US" dirty="0"/>
              <a:t>An infinitive phrase can function as a noun, an adjective, or an </a:t>
            </a:r>
            <a:r>
              <a:rPr lang="en-US" dirty="0" smtClean="0"/>
              <a:t>adverb.</a:t>
            </a:r>
          </a:p>
          <a:p>
            <a:endParaRPr lang="en-US" dirty="0" smtClean="0"/>
          </a:p>
          <a:p>
            <a:pPr marL="0" indent="0">
              <a:buNone/>
            </a:pPr>
            <a:r>
              <a:rPr lang="en-US" dirty="0" smtClean="0"/>
              <a:t>Mentor Text:</a:t>
            </a:r>
          </a:p>
          <a:p>
            <a:r>
              <a:rPr lang="en-US" dirty="0" smtClean="0"/>
              <a:t>“At nine o’clock Earth started </a:t>
            </a:r>
            <a:r>
              <a:rPr lang="en-US" b="1" dirty="0" smtClean="0"/>
              <a:t>to explode</a:t>
            </a:r>
            <a:r>
              <a:rPr lang="en-US" dirty="0" smtClean="0"/>
              <a:t>, </a:t>
            </a:r>
            <a:r>
              <a:rPr lang="en-US" b="1" dirty="0" smtClean="0"/>
              <a:t>to catch fire</a:t>
            </a:r>
            <a:r>
              <a:rPr lang="en-US" dirty="0" smtClean="0"/>
              <a:t>, and </a:t>
            </a:r>
            <a:r>
              <a:rPr lang="en-US" b="1" dirty="0" smtClean="0"/>
              <a:t>to burn</a:t>
            </a:r>
            <a:r>
              <a:rPr lang="en-US" dirty="0" smtClean="0"/>
              <a:t>.” (noun infinitives-name what started) </a:t>
            </a:r>
            <a:r>
              <a:rPr lang="en-US" sz="2300" dirty="0" smtClean="0"/>
              <a:t>Ray Bradbury, </a:t>
            </a:r>
            <a:r>
              <a:rPr lang="en-US" sz="2300" i="1" dirty="0" smtClean="0"/>
              <a:t>The Martian Chronicles</a:t>
            </a:r>
          </a:p>
          <a:p>
            <a:r>
              <a:rPr lang="en-US" dirty="0" smtClean="0"/>
              <a:t>“It was the time </a:t>
            </a:r>
            <a:r>
              <a:rPr lang="en-US" b="1" dirty="0" smtClean="0"/>
              <a:t>to accomplish his mission </a:t>
            </a:r>
            <a:r>
              <a:rPr lang="en-US" dirty="0" smtClean="0"/>
              <a:t>or </a:t>
            </a:r>
            <a:r>
              <a:rPr lang="en-US" b="1" dirty="0" smtClean="0"/>
              <a:t>to fail</a:t>
            </a:r>
            <a:r>
              <a:rPr lang="en-US" dirty="0" smtClean="0"/>
              <a:t>.” (adjective infinitives-describe the time) </a:t>
            </a:r>
            <a:r>
              <a:rPr lang="en-US" sz="2300" dirty="0" smtClean="0"/>
              <a:t>Myers, </a:t>
            </a:r>
            <a:r>
              <a:rPr lang="en-US" sz="2300" i="1" dirty="0" smtClean="0"/>
              <a:t>Legend of Tarik</a:t>
            </a:r>
            <a:endParaRPr lang="en-US" sz="2300" i="1" dirty="0"/>
          </a:p>
          <a:p>
            <a:r>
              <a:rPr lang="en-US" dirty="0" smtClean="0"/>
              <a:t>“She lingered a moment or two </a:t>
            </a:r>
            <a:r>
              <a:rPr lang="en-US" b="1" dirty="0" smtClean="0"/>
              <a:t>to bathe her own face with the cool water</a:t>
            </a:r>
            <a:r>
              <a:rPr lang="en-US" dirty="0" smtClean="0"/>
              <a:t> and </a:t>
            </a:r>
            <a:r>
              <a:rPr lang="en-US" b="1" dirty="0" smtClean="0"/>
              <a:t>to smooth her hair</a:t>
            </a:r>
            <a:r>
              <a:rPr lang="en-US" dirty="0" smtClean="0"/>
              <a:t>. (adverb infinitives-state the reason she lingered) </a:t>
            </a:r>
            <a:r>
              <a:rPr lang="en-US" sz="2300" dirty="0" smtClean="0"/>
              <a:t>Leroux, </a:t>
            </a:r>
            <a:r>
              <a:rPr lang="en-US" sz="2300" i="1" dirty="0" smtClean="0"/>
              <a:t>The Phantom of the Opera</a:t>
            </a:r>
          </a:p>
          <a:p>
            <a:endParaRPr lang="en-US" dirty="0"/>
          </a:p>
        </p:txBody>
      </p:sp>
    </p:spTree>
    <p:extLst>
      <p:ext uri="{BB962C8B-B14F-4D97-AF65-F5344CB8AC3E}">
        <p14:creationId xmlns:p14="http://schemas.microsoft.com/office/powerpoint/2010/main" val="4786358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Syntax: Dependent Clauses</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r>
              <a:rPr lang="en-US" b="1" dirty="0" smtClean="0"/>
              <a:t>Clauses</a:t>
            </a:r>
            <a:r>
              <a:rPr lang="en-US" dirty="0" smtClean="0"/>
              <a:t> are groups of words containing subject and verbs.</a:t>
            </a:r>
          </a:p>
          <a:p>
            <a:r>
              <a:rPr lang="en-US" b="1" dirty="0"/>
              <a:t>Dependent Clauses</a:t>
            </a:r>
            <a:r>
              <a:rPr lang="en-US" dirty="0"/>
              <a:t>: A group of words that has both a subject and a verb but (unlike an independent clause) cannot stand alone as a sentence. Also known as a subordinate clause</a:t>
            </a:r>
            <a:r>
              <a:rPr lang="en-US" dirty="0" smtClean="0"/>
              <a:t>.</a:t>
            </a:r>
            <a:endParaRPr lang="en-US" dirty="0"/>
          </a:p>
          <a:p>
            <a:r>
              <a:rPr lang="en-US" dirty="0"/>
              <a:t>Dependent clauses include adverb clauses, adjective clauses, and noun clauses</a:t>
            </a:r>
            <a:r>
              <a:rPr lang="en-US" dirty="0" smtClean="0"/>
              <a:t>.</a:t>
            </a:r>
          </a:p>
          <a:p>
            <a:pPr lvl="1"/>
            <a:r>
              <a:rPr lang="en-US" dirty="0" smtClean="0"/>
              <a:t>Noun clauses are essential to the sentence. </a:t>
            </a:r>
            <a:r>
              <a:rPr lang="en-US" dirty="0"/>
              <a:t> </a:t>
            </a:r>
            <a:endParaRPr lang="en-US" dirty="0" smtClean="0"/>
          </a:p>
          <a:p>
            <a:pPr lvl="1"/>
            <a:r>
              <a:rPr lang="en-US" dirty="0" smtClean="0"/>
              <a:t>Adjective clauses and adverb clauses are nonessential elements and may be removed.</a:t>
            </a:r>
            <a:endParaRPr lang="en-US" dirty="0"/>
          </a:p>
        </p:txBody>
      </p:sp>
    </p:spTree>
    <p:extLst>
      <p:ext uri="{BB962C8B-B14F-4D97-AF65-F5344CB8AC3E}">
        <p14:creationId xmlns:p14="http://schemas.microsoft.com/office/powerpoint/2010/main" val="20905828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Syntax: Dependent Clauses</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marL="0" indent="0">
              <a:buNone/>
            </a:pPr>
            <a:r>
              <a:rPr lang="en-US" b="1" dirty="0" smtClean="0"/>
              <a:t>Adjective Clauses</a:t>
            </a:r>
            <a:r>
              <a:rPr lang="en-US" dirty="0" smtClean="0"/>
              <a:t>: A dependent clause that describes a person, place, or thing.</a:t>
            </a:r>
          </a:p>
          <a:p>
            <a:pPr marL="0" indent="0">
              <a:buNone/>
            </a:pPr>
            <a:r>
              <a:rPr lang="en-US" dirty="0" smtClean="0"/>
              <a:t>Mentor Texts:</a:t>
            </a:r>
          </a:p>
          <a:p>
            <a:r>
              <a:rPr lang="en-US" dirty="0" smtClean="0"/>
              <a:t>“To Richardson, whose nerves were tingling and twitching like live wires, and whose heart jolted inside him, this pause was a long horror.” </a:t>
            </a:r>
            <a:r>
              <a:rPr lang="en-US" sz="1900" dirty="0" smtClean="0"/>
              <a:t>Stephen Crane, “</a:t>
            </a:r>
            <a:r>
              <a:rPr lang="en-US" sz="1900" i="1" dirty="0" smtClean="0"/>
              <a:t>Horses-One Dash</a:t>
            </a:r>
            <a:r>
              <a:rPr lang="en-US" sz="1900" dirty="0" smtClean="0"/>
              <a:t>”</a:t>
            </a:r>
          </a:p>
          <a:p>
            <a:r>
              <a:rPr lang="en-US" dirty="0" smtClean="0"/>
              <a:t>“She failed to see a shadow, which followed her like her own shadow, which stopped when she stopped, and which started again when she did.” </a:t>
            </a:r>
            <a:r>
              <a:rPr lang="en-US" sz="1900" dirty="0" smtClean="0"/>
              <a:t>Gaston Leroux, </a:t>
            </a:r>
            <a:r>
              <a:rPr lang="en-US" sz="1900" i="1" dirty="0" smtClean="0"/>
              <a:t>The Phantom of the Opera</a:t>
            </a:r>
          </a:p>
          <a:p>
            <a:pPr marL="0" indent="0">
              <a:buNone/>
            </a:pPr>
            <a:endParaRPr lang="en-US" dirty="0"/>
          </a:p>
        </p:txBody>
      </p:sp>
    </p:spTree>
    <p:extLst>
      <p:ext uri="{BB962C8B-B14F-4D97-AF65-F5344CB8AC3E}">
        <p14:creationId xmlns:p14="http://schemas.microsoft.com/office/powerpoint/2010/main" val="28064223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Fragments for Effect</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40000" lnSpcReduction="20000"/>
          </a:bodyPr>
          <a:lstStyle/>
          <a:p>
            <a:pPr marL="0" indent="0">
              <a:buNone/>
            </a:pPr>
            <a:r>
              <a:rPr lang="en-US" dirty="0" smtClean="0"/>
              <a:t>In </a:t>
            </a:r>
            <a:r>
              <a:rPr lang="en-US" dirty="0"/>
              <a:t>both fiction and nonfiction, the sentence fragment may be used deliberately to create a variety of powerful </a:t>
            </a:r>
            <a:r>
              <a:rPr lang="en-US" dirty="0" smtClean="0"/>
              <a:t>effects.</a:t>
            </a:r>
          </a:p>
          <a:p>
            <a:pPr marL="0" indent="0">
              <a:buNone/>
            </a:pPr>
            <a:endParaRPr lang="en-US" dirty="0"/>
          </a:p>
          <a:p>
            <a:pPr marL="0" indent="0">
              <a:buNone/>
            </a:pPr>
            <a:r>
              <a:rPr lang="en-US" b="1" dirty="0" smtClean="0"/>
              <a:t>Mentor Text</a:t>
            </a:r>
            <a:r>
              <a:rPr lang="en-US" dirty="0" smtClean="0"/>
              <a:t>:</a:t>
            </a:r>
          </a:p>
          <a:p>
            <a:pPr marL="0" indent="0">
              <a:buNone/>
            </a:pPr>
            <a:endParaRPr lang="en-US" dirty="0" smtClean="0"/>
          </a:p>
          <a:p>
            <a:pPr marL="0" indent="0">
              <a:buNone/>
            </a:pPr>
            <a:r>
              <a:rPr lang="en-US" dirty="0"/>
              <a:t>Midway through J. M. Coetzee's novel Disgrace (Secker &amp; Warburg, 1999), the main character experiences shock as the result of a brutal attack at his daughter's house. After the intruders leave, he attempts to come to terms with what has just occurred:</a:t>
            </a:r>
          </a:p>
          <a:p>
            <a:pPr marL="0" indent="0">
              <a:buNone/>
            </a:pPr>
            <a:endParaRPr lang="en-US" dirty="0"/>
          </a:p>
          <a:p>
            <a:pPr marL="0" indent="0">
              <a:buNone/>
            </a:pPr>
            <a:r>
              <a:rPr lang="en-US" dirty="0" smtClean="0"/>
              <a:t>“It </a:t>
            </a:r>
            <a:r>
              <a:rPr lang="en-US" dirty="0"/>
              <a:t>happens every day, every hour, every minute, he tells himself, in every quarter of the country. Count yourself lucky to have escaped with your life. Count yourself lucky not to be a prisoner in the car at this moment, speeding away, or at the bottom of a donga with a bullet in your head. Count Lucy lucky too. Above all Lucy.</a:t>
            </a:r>
          </a:p>
          <a:p>
            <a:pPr marL="0" indent="0">
              <a:buNone/>
            </a:pPr>
            <a:endParaRPr lang="en-US" dirty="0"/>
          </a:p>
          <a:p>
            <a:pPr marL="0" indent="0">
              <a:buNone/>
            </a:pPr>
            <a:r>
              <a:rPr lang="en-US" dirty="0"/>
              <a:t>A risk to own anything: a car, a pair of shoes, a packet of cigarettes. Not enough to go around. not enough cars, shoes, cigarettes. Too many people, too few things. What there is must go into circulation, so that everyone can have a chance to be happy for a day. That is the theory; hold to this theory and to the comforts of theory. Not human evil, just a vast circulatory system, to whose workings pity and terror are irrelevant. That is how one must see life in this country: in its schematic aspect. Otherwise one could go mad. Cars, shoes; women too. There must be some niche in the system for women and what happens to them</a:t>
            </a:r>
            <a:r>
              <a:rPr lang="en-US" dirty="0" smtClean="0"/>
              <a:t>.”</a:t>
            </a:r>
          </a:p>
          <a:p>
            <a:pPr marL="0" indent="0">
              <a:buNone/>
            </a:pPr>
            <a:endParaRPr lang="en-US" dirty="0"/>
          </a:p>
          <a:p>
            <a:pPr marL="0" indent="0">
              <a:buNone/>
            </a:pPr>
            <a:r>
              <a:rPr lang="en-US" dirty="0"/>
              <a:t>In this passage, the fragments (in italics) reflect the character's efforts to make sense of the harsh, disruptive experience. The sense of incompleteness conveyed by the fragments is deliberate and quite effective.</a:t>
            </a:r>
            <a:endParaRPr lang="en-US" dirty="0" smtClean="0"/>
          </a:p>
          <a:p>
            <a:pPr marL="0" indent="0">
              <a:buNone/>
            </a:pPr>
            <a:endParaRPr lang="en-US" dirty="0"/>
          </a:p>
        </p:txBody>
      </p:sp>
    </p:spTree>
    <p:extLst>
      <p:ext uri="{BB962C8B-B14F-4D97-AF65-F5344CB8AC3E}">
        <p14:creationId xmlns:p14="http://schemas.microsoft.com/office/powerpoint/2010/main" val="27959552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Syntax: Adverb Clause</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marL="0" indent="0">
              <a:buNone/>
            </a:pPr>
            <a:r>
              <a:rPr lang="en-US" b="1" dirty="0" smtClean="0"/>
              <a:t>Adverb Clause</a:t>
            </a:r>
            <a:r>
              <a:rPr lang="en-US" dirty="0"/>
              <a:t>: A dependent clause used as an adverb within a sentence to indicate time, place, condition, contrast, concession, reason, purpose, or result. Also known as adverbial clause.</a:t>
            </a:r>
          </a:p>
          <a:p>
            <a:pPr marL="0" indent="0">
              <a:buNone/>
            </a:pPr>
            <a:endParaRPr lang="en-US" dirty="0"/>
          </a:p>
          <a:p>
            <a:pPr marL="0" indent="0">
              <a:buNone/>
            </a:pPr>
            <a:r>
              <a:rPr lang="en-US" dirty="0"/>
              <a:t>An adverb clause begins with a subordinating conjunction (such as if, when, because, or although) and includes a subject and a predicate</a:t>
            </a:r>
            <a:r>
              <a:rPr lang="en-US" dirty="0" smtClean="0"/>
              <a:t>.</a:t>
            </a:r>
            <a:endParaRPr lang="en-US" dirty="0"/>
          </a:p>
          <a:p>
            <a:pPr marL="0" indent="0">
              <a:buNone/>
            </a:pPr>
            <a:r>
              <a:rPr lang="en-US" dirty="0" smtClean="0"/>
              <a:t>Mentor Text:</a:t>
            </a:r>
          </a:p>
          <a:p>
            <a:pPr marL="0" indent="0">
              <a:buNone/>
            </a:pPr>
            <a:r>
              <a:rPr lang="en-US" dirty="0" smtClean="0"/>
              <a:t>“As her soared upward, as the wind rushed through his hair, as the crowd’s faces became mere flesh-colored pinpricks below, and as the Horntail shrank to the size of the dog, he realized that he had left not only the ground behind, but also his fear. </a:t>
            </a:r>
            <a:endParaRPr lang="en-US" dirty="0"/>
          </a:p>
        </p:txBody>
      </p:sp>
    </p:spTree>
    <p:extLst>
      <p:ext uri="{BB962C8B-B14F-4D97-AF65-F5344CB8AC3E}">
        <p14:creationId xmlns:p14="http://schemas.microsoft.com/office/powerpoint/2010/main" val="19988680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685800" y="1600200"/>
            <a:ext cx="3429000" cy="4572000"/>
          </a:xfrm>
        </p:spPr>
      </p:pic>
      <p:sp>
        <p:nvSpPr>
          <p:cNvPr id="6" name="Text Placeholder 5"/>
          <p:cNvSpPr>
            <a:spLocks noGrp="1"/>
          </p:cNvSpPr>
          <p:nvPr>
            <p:ph type="body" sz="quarter" idx="14"/>
          </p:nvPr>
        </p:nvSpPr>
        <p:spPr/>
        <p:txBody>
          <a:bodyPr/>
          <a:lstStyle/>
          <a:p>
            <a:endParaRPr lang="en-US" dirty="0"/>
          </a:p>
        </p:txBody>
      </p:sp>
      <p:sp>
        <p:nvSpPr>
          <p:cNvPr id="7" name="Text Placeholder 6"/>
          <p:cNvSpPr>
            <a:spLocks noGrp="1"/>
          </p:cNvSpPr>
          <p:nvPr>
            <p:ph type="body" sz="quarter" idx="15"/>
          </p:nvPr>
        </p:nvSpPr>
        <p:spPr>
          <a:xfrm>
            <a:off x="4343400" y="1600200"/>
            <a:ext cx="3429000" cy="4876800"/>
          </a:xfrm>
          <a:ln/>
        </p:spPr>
        <p:style>
          <a:lnRef idx="1">
            <a:schemeClr val="accent6"/>
          </a:lnRef>
          <a:fillRef idx="2">
            <a:schemeClr val="accent6"/>
          </a:fillRef>
          <a:effectRef idx="1">
            <a:schemeClr val="accent6"/>
          </a:effectRef>
          <a:fontRef idx="minor">
            <a:schemeClr val="dk1"/>
          </a:fontRef>
        </p:style>
        <p:txBody>
          <a:bodyPr/>
          <a:lstStyle/>
          <a:p>
            <a:pPr algn="l"/>
            <a:r>
              <a:rPr lang="en-US" sz="2800" b="1" dirty="0" smtClean="0"/>
              <a:t>Points to Remember:</a:t>
            </a:r>
          </a:p>
          <a:p>
            <a:pPr marL="285750" indent="-285750" algn="l">
              <a:buFont typeface="Arial" pitchFamily="34" charset="0"/>
              <a:buChar char="•"/>
            </a:pPr>
            <a:r>
              <a:rPr lang="en-US" dirty="0" smtClean="0"/>
              <a:t>Use academic diction</a:t>
            </a:r>
          </a:p>
          <a:p>
            <a:pPr marL="1028700" lvl="1">
              <a:buFont typeface="Arial" pitchFamily="34" charset="0"/>
              <a:buChar char="•"/>
            </a:pPr>
            <a:r>
              <a:rPr lang="en-US" dirty="0" smtClean="0"/>
              <a:t>Keep it natural</a:t>
            </a:r>
          </a:p>
          <a:p>
            <a:pPr marL="285750" indent="-285750" algn="l">
              <a:buFont typeface="Arial" pitchFamily="34" charset="0"/>
              <a:buChar char="•"/>
            </a:pPr>
            <a:r>
              <a:rPr lang="en-US" dirty="0" smtClean="0"/>
              <a:t>Write out most contractions</a:t>
            </a:r>
          </a:p>
          <a:p>
            <a:pPr marL="285750" indent="-285750" algn="l">
              <a:buFont typeface="Arial" pitchFamily="34" charset="0"/>
              <a:buChar char="•"/>
            </a:pPr>
            <a:r>
              <a:rPr lang="en-US" dirty="0" smtClean="0"/>
              <a:t>Avoid the obvious</a:t>
            </a:r>
          </a:p>
          <a:p>
            <a:pPr marL="285750" indent="-285750" algn="l">
              <a:buFont typeface="Arial" pitchFamily="34" charset="0"/>
              <a:buChar char="•"/>
            </a:pPr>
            <a:r>
              <a:rPr lang="en-US" dirty="0" smtClean="0"/>
              <a:t>Takes risks – play with your diction within complex syntax</a:t>
            </a:r>
          </a:p>
          <a:p>
            <a:pPr marL="285750" indent="-285750" algn="l">
              <a:buFont typeface="Arial" pitchFamily="34" charset="0"/>
              <a:buChar char="•"/>
            </a:pPr>
            <a:r>
              <a:rPr lang="en-US" dirty="0" smtClean="0"/>
              <a:t>Connotation is your friend</a:t>
            </a:r>
          </a:p>
          <a:p>
            <a:pPr marL="1028700" lvl="1">
              <a:buFont typeface="Arial" pitchFamily="34" charset="0"/>
              <a:buChar char="•"/>
            </a:pPr>
            <a:r>
              <a:rPr lang="en-US" dirty="0" smtClean="0"/>
              <a:t>Choose the RIGHT word – on PURPOSE</a:t>
            </a:r>
          </a:p>
          <a:p>
            <a:pPr marL="285750" indent="-285750" algn="l">
              <a:buFont typeface="Arial" pitchFamily="34" charset="0"/>
              <a:buChar char="•"/>
            </a:pPr>
            <a:endParaRPr lang="en-US" dirty="0"/>
          </a:p>
        </p:txBody>
      </p:sp>
      <p:sp>
        <p:nvSpPr>
          <p:cNvPr id="2" name="Title 1"/>
          <p:cNvSpPr>
            <a:spLocks noGrp="1"/>
          </p:cNvSpPr>
          <p:nvPr>
            <p:ph type="title" idx="4294967295"/>
          </p:nvPr>
        </p:nvSpPr>
        <p:spPr>
          <a:xfrm>
            <a:off x="0" y="274638"/>
            <a:ext cx="7848600" cy="1143000"/>
          </a:xfrm>
        </p:spPr>
        <p:style>
          <a:lnRef idx="1">
            <a:schemeClr val="accent3"/>
          </a:lnRef>
          <a:fillRef idx="3">
            <a:schemeClr val="accent3"/>
          </a:fillRef>
          <a:effectRef idx="2">
            <a:schemeClr val="accent3"/>
          </a:effectRef>
          <a:fontRef idx="minor">
            <a:schemeClr val="lt1"/>
          </a:fontRef>
        </p:style>
        <p:txBody>
          <a:bodyPr/>
          <a:lstStyle/>
          <a:p>
            <a:r>
              <a:rPr lang="en-US" dirty="0" smtClean="0"/>
              <a:t>Diction</a:t>
            </a:r>
            <a:endParaRPr lang="en-US" dirty="0"/>
          </a:p>
        </p:txBody>
      </p:sp>
    </p:spTree>
    <p:extLst>
      <p:ext uri="{BB962C8B-B14F-4D97-AF65-F5344CB8AC3E}">
        <p14:creationId xmlns:p14="http://schemas.microsoft.com/office/powerpoint/2010/main" val="118638724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Graphic Organizers - </a:t>
            </a:r>
            <a:br>
              <a:rPr lang="en-US" dirty="0" smtClean="0"/>
            </a:br>
            <a:r>
              <a:rPr lang="en-US" dirty="0" smtClean="0"/>
              <a:t>A Writer’s Best Friend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6190717"/>
              </p:ext>
            </p:extLst>
          </p:nvPr>
        </p:nvGraphicFramePr>
        <p:xfrm>
          <a:off x="457200" y="1600200"/>
          <a:ext cx="7848600" cy="3444240"/>
        </p:xfrm>
        <a:graphic>
          <a:graphicData uri="http://schemas.openxmlformats.org/drawingml/2006/table">
            <a:tbl>
              <a:tblPr firstRow="1" bandRow="1">
                <a:tableStyleId>{5C22544A-7EE6-4342-B048-85BDC9FD1C3A}</a:tableStyleId>
              </a:tblPr>
              <a:tblGrid>
                <a:gridCol w="2616200"/>
                <a:gridCol w="2616200"/>
                <a:gridCol w="2616200"/>
              </a:tblGrid>
              <a:tr h="457200">
                <a:tc gridSpan="3">
                  <a:txBody>
                    <a:bodyPr/>
                    <a:lstStyle/>
                    <a:p>
                      <a:pPr algn="l"/>
                      <a:r>
                        <a:rPr lang="en-US" sz="2000" b="1" dirty="0" smtClean="0"/>
                        <a:t>CLAIM</a:t>
                      </a:r>
                      <a:r>
                        <a:rPr lang="en-US" sz="2000" b="1" baseline="0" dirty="0" smtClean="0"/>
                        <a:t>:  </a:t>
                      </a:r>
                    </a:p>
                    <a:p>
                      <a:pPr algn="l"/>
                      <a:r>
                        <a:rPr lang="en-US" b="0" baseline="0" dirty="0" smtClean="0"/>
                        <a:t>Duct tape is the most ingenious and versatile tool ever invented.</a:t>
                      </a:r>
                      <a:endParaRPr lang="en-US" b="0" dirty="0"/>
                    </a:p>
                  </a:txBody>
                  <a:tcPr>
                    <a:solidFill>
                      <a:schemeClr val="tx2">
                        <a:lumMod val="40000"/>
                        <a:lumOff val="60000"/>
                      </a:schemeClr>
                    </a:solidFill>
                  </a:tcPr>
                </a:tc>
                <a:tc hMerge="1">
                  <a:txBody>
                    <a:bodyPr/>
                    <a:lstStyle/>
                    <a:p>
                      <a:pPr algn="ctr"/>
                      <a:endParaRPr lang="en-US" dirty="0"/>
                    </a:p>
                  </a:txBody>
                  <a:tcPr>
                    <a:solidFill>
                      <a:schemeClr val="tx2">
                        <a:lumMod val="40000"/>
                        <a:lumOff val="60000"/>
                      </a:schemeClr>
                    </a:solidFill>
                  </a:tcPr>
                </a:tc>
                <a:tc hMerge="1">
                  <a:txBody>
                    <a:bodyPr/>
                    <a:lstStyle/>
                    <a:p>
                      <a:pPr algn="ctr"/>
                      <a:endParaRPr lang="en-US" dirty="0"/>
                    </a:p>
                  </a:txBody>
                  <a:tcPr>
                    <a:solidFill>
                      <a:schemeClr val="tx2">
                        <a:lumMod val="40000"/>
                        <a:lumOff val="60000"/>
                      </a:schemeClr>
                    </a:solidFill>
                  </a:tcPr>
                </a:tc>
              </a:tr>
              <a:tr h="533400">
                <a:tc>
                  <a:txBody>
                    <a:bodyPr/>
                    <a:lstStyle/>
                    <a:p>
                      <a:r>
                        <a:rPr lang="en-US" sz="2000" b="1" dirty="0" smtClean="0"/>
                        <a:t>PREMISE</a:t>
                      </a:r>
                      <a:r>
                        <a:rPr lang="en-US" sz="2000" b="1" baseline="0" dirty="0" smtClean="0"/>
                        <a:t> #1</a:t>
                      </a:r>
                    </a:p>
                    <a:p>
                      <a:r>
                        <a:rPr lang="en-US" baseline="0" dirty="0" smtClean="0"/>
                        <a:t>-</a:t>
                      </a:r>
                      <a:r>
                        <a:rPr lang="en-US" b="0" baseline="0" dirty="0" smtClean="0"/>
                        <a:t>vital to national security</a:t>
                      </a:r>
                      <a:endParaRPr lang="en-US" b="0" dirty="0"/>
                    </a:p>
                  </a:txBody>
                  <a:tcPr/>
                </a:tc>
                <a:tc>
                  <a:txBody>
                    <a:bodyPr/>
                    <a:lstStyle/>
                    <a:p>
                      <a:r>
                        <a:rPr lang="en-US" sz="2000" b="1" dirty="0" smtClean="0"/>
                        <a:t>PREMISE #2</a:t>
                      </a:r>
                    </a:p>
                    <a:p>
                      <a:r>
                        <a:rPr lang="en-US" dirty="0" smtClean="0"/>
                        <a:t>-medical miracle</a:t>
                      </a:r>
                      <a:endParaRPr lang="en-US" dirty="0"/>
                    </a:p>
                  </a:txBody>
                  <a:tcPr/>
                </a:tc>
                <a:tc>
                  <a:txBody>
                    <a:bodyPr/>
                    <a:lstStyle/>
                    <a:p>
                      <a:r>
                        <a:rPr lang="en-US" sz="2000" b="1" dirty="0" smtClean="0"/>
                        <a:t>PREMISE #3</a:t>
                      </a:r>
                    </a:p>
                    <a:p>
                      <a:r>
                        <a:rPr lang="en-US" dirty="0" smtClean="0"/>
                        <a:t>-fashion statement</a:t>
                      </a:r>
                      <a:endParaRPr lang="en-US" dirty="0"/>
                    </a:p>
                  </a:txBody>
                  <a:tcPr/>
                </a:tc>
              </a:tr>
              <a:tr h="883251">
                <a:tc>
                  <a:txBody>
                    <a:bodyPr/>
                    <a:lstStyle/>
                    <a:p>
                      <a:r>
                        <a:rPr lang="en-US" sz="1400" dirty="0" smtClean="0"/>
                        <a:t>Evidence/Examples/Anecdote</a:t>
                      </a:r>
                    </a:p>
                    <a:p>
                      <a:pPr marL="285750" indent="-285750">
                        <a:buFont typeface="Wingdings" pitchFamily="2" charset="2"/>
                        <a:buChar char="§"/>
                      </a:pPr>
                      <a:r>
                        <a:rPr lang="en-US" sz="1400" baseline="0" dirty="0" smtClean="0"/>
                        <a:t> </a:t>
                      </a:r>
                    </a:p>
                    <a:p>
                      <a:pPr marL="285750" indent="-285750">
                        <a:buFont typeface="Wingdings" pitchFamily="2" charset="2"/>
                        <a:buChar char="§"/>
                      </a:pPr>
                      <a:r>
                        <a:rPr lang="en-US" sz="1400" baseline="0" dirty="0" smtClean="0"/>
                        <a:t> </a:t>
                      </a:r>
                    </a:p>
                    <a:p>
                      <a:pPr marL="285750" indent="-285750">
                        <a:buFont typeface="Wingdings" pitchFamily="2" charset="2"/>
                        <a:buChar char="§"/>
                      </a:pPr>
                      <a:r>
                        <a:rPr lang="en-US" sz="1400" baseline="0" dirty="0" smtClean="0"/>
                        <a:t> </a:t>
                      </a:r>
                      <a:endParaRPr lang="en-US" sz="1400" dirty="0" smtClean="0"/>
                    </a:p>
                    <a:p>
                      <a:pPr marL="0" indent="0">
                        <a:buFont typeface="Arial" pitchFamily="34" charset="0"/>
                        <a:buNone/>
                      </a:pP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Evidence/Examples/Anecdote</a:t>
                      </a:r>
                    </a:p>
                    <a:p>
                      <a:pPr marL="285750" indent="-285750">
                        <a:buFont typeface="Wingdings" pitchFamily="2" charset="2"/>
                        <a:buChar char="§"/>
                      </a:pPr>
                      <a:r>
                        <a:rPr lang="en-US" dirty="0" smtClean="0"/>
                        <a:t> </a:t>
                      </a:r>
                    </a:p>
                    <a:p>
                      <a:pPr marL="285750" indent="-285750">
                        <a:buFont typeface="Wingdings" pitchFamily="2" charset="2"/>
                        <a:buChar char="§"/>
                      </a:pPr>
                      <a:r>
                        <a:rPr lang="en-US" dirty="0" smtClean="0"/>
                        <a:t> </a:t>
                      </a:r>
                    </a:p>
                    <a:p>
                      <a:pPr marL="285750" indent="-285750">
                        <a:buFont typeface="Wingdings" pitchFamily="2" charset="2"/>
                        <a:buChar char="§"/>
                      </a:pPr>
                      <a:r>
                        <a:rPr lang="en-US" dirty="0" smtClean="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Evidence/Examples/Anecdote</a:t>
                      </a:r>
                    </a:p>
                    <a:p>
                      <a:pPr marL="285750" indent="-285750">
                        <a:buFont typeface="Wingdings" pitchFamily="2" charset="2"/>
                        <a:buChar char="§"/>
                      </a:pPr>
                      <a:r>
                        <a:rPr lang="en-US" dirty="0" smtClean="0"/>
                        <a:t> </a:t>
                      </a:r>
                    </a:p>
                    <a:p>
                      <a:pPr marL="285750" indent="-285750">
                        <a:buFont typeface="Wingdings" pitchFamily="2" charset="2"/>
                        <a:buChar char="§"/>
                      </a:pPr>
                      <a:r>
                        <a:rPr lang="en-US" dirty="0" smtClean="0"/>
                        <a:t> </a:t>
                      </a:r>
                    </a:p>
                    <a:p>
                      <a:pPr marL="285750" indent="-285750">
                        <a:buFont typeface="Wingdings" pitchFamily="2" charset="2"/>
                        <a:buChar char="§"/>
                      </a:pPr>
                      <a:r>
                        <a:rPr lang="en-US" dirty="0" smtClean="0"/>
                        <a:t> </a:t>
                      </a:r>
                      <a:endParaRPr lang="en-US" dirty="0"/>
                    </a:p>
                  </a:txBody>
                  <a:tcPr/>
                </a:tc>
              </a:tr>
              <a:tr h="883251">
                <a:tc gridSpan="3">
                  <a:txBody>
                    <a:bodyPr/>
                    <a:lstStyle/>
                    <a:p>
                      <a:pPr marL="0" indent="0">
                        <a:buFont typeface="Arial" pitchFamily="34" charset="0"/>
                        <a:buNone/>
                      </a:pPr>
                      <a:r>
                        <a:rPr lang="en-US" sz="2000" b="1" dirty="0" smtClean="0"/>
                        <a:t>THESIS STATEMENT:</a:t>
                      </a:r>
                    </a:p>
                    <a:p>
                      <a:pPr marL="0" indent="0">
                        <a:buFont typeface="Arial" pitchFamily="34" charset="0"/>
                        <a:buNone/>
                      </a:pPr>
                      <a:r>
                        <a:rPr lang="en-US" sz="1800" dirty="0" smtClean="0"/>
                        <a:t>Duct tape is the most ingenious and versatile tool</a:t>
                      </a:r>
                      <a:r>
                        <a:rPr lang="en-US" sz="1800" baseline="0" dirty="0" smtClean="0"/>
                        <a:t> ever invented because it’s vital to national security, it’s a medical miracle, and it’s a fashion statement.</a:t>
                      </a:r>
                      <a:endParaRPr lang="en-US" sz="1800" dirty="0"/>
                    </a:p>
                  </a:txBody>
                  <a:tcPr/>
                </a:tc>
                <a:tc hMerge="1">
                  <a:txBody>
                    <a:bodyPr/>
                    <a:lstStyle/>
                    <a:p>
                      <a:pPr marL="285750" indent="-285750">
                        <a:buFont typeface="Wingdings" pitchFamily="2" charset="2"/>
                        <a:buChar char="§"/>
                      </a:pPr>
                      <a:endParaRPr lang="en-US" dirty="0"/>
                    </a:p>
                  </a:txBody>
                  <a:tcPr/>
                </a:tc>
                <a:tc hMerge="1">
                  <a:txBody>
                    <a:bodyPr/>
                    <a:lstStyle/>
                    <a:p>
                      <a:pPr marL="285750" indent="-285750">
                        <a:buFont typeface="Wingdings" pitchFamily="2" charset="2"/>
                        <a:buChar char="§"/>
                      </a:pPr>
                      <a:endParaRPr lang="en-US" dirty="0"/>
                    </a:p>
                  </a:txBody>
                  <a:tcPr/>
                </a:tc>
              </a:tr>
            </a:tbl>
          </a:graphicData>
        </a:graphic>
      </p:graphicFrame>
    </p:spTree>
    <p:extLst>
      <p:ext uri="{BB962C8B-B14F-4D97-AF65-F5344CB8AC3E}">
        <p14:creationId xmlns:p14="http://schemas.microsoft.com/office/powerpoint/2010/main" val="39836157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556" r="5556"/>
          <a:stretch>
            <a:fillRect/>
          </a:stretch>
        </p:blipFill>
        <p:spPr/>
      </p:pic>
      <p:sp>
        <p:nvSpPr>
          <p:cNvPr id="3" name="Text Placeholder 2"/>
          <p:cNvSpPr>
            <a:spLocks noGrp="1"/>
          </p:cNvSpPr>
          <p:nvPr>
            <p:ph type="body" sz="quarter" idx="11"/>
          </p:nvPr>
        </p:nvSpPr>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sz="4000" b="1" dirty="0" smtClean="0"/>
              <a:t>Diction Matters</a:t>
            </a:r>
            <a:endParaRPr lang="en-US" sz="4000" b="1" dirty="0"/>
          </a:p>
        </p:txBody>
      </p:sp>
    </p:spTree>
    <p:extLst>
      <p:ext uri="{BB962C8B-B14F-4D97-AF65-F5344CB8AC3E}">
        <p14:creationId xmlns:p14="http://schemas.microsoft.com/office/powerpoint/2010/main" val="2880544319"/>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Conventions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2057400"/>
            <a:ext cx="3996516" cy="3200400"/>
          </a:xfrm>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val="10445323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Conventions: Comma Rules</a:t>
            </a:r>
            <a:endParaRPr lang="en-US" dirty="0"/>
          </a:p>
        </p:txBody>
      </p:sp>
      <p:sp>
        <p:nvSpPr>
          <p:cNvPr id="3" name="Content Placeholder 2"/>
          <p:cNvSpPr>
            <a:spLocks noGrp="1"/>
          </p:cNvSpPr>
          <p:nvPr>
            <p:ph idx="1"/>
          </p:nvPr>
        </p:nvSpPr>
        <p:spPr>
          <a:xfrm>
            <a:off x="533400" y="1600200"/>
            <a:ext cx="7848600" cy="4724399"/>
          </a:xfrm>
        </p:spPr>
        <p:style>
          <a:lnRef idx="1">
            <a:schemeClr val="accent6"/>
          </a:lnRef>
          <a:fillRef idx="2">
            <a:schemeClr val="accent6"/>
          </a:fillRef>
          <a:effectRef idx="1">
            <a:schemeClr val="accent6"/>
          </a:effectRef>
          <a:fontRef idx="minor">
            <a:schemeClr val="dk1"/>
          </a:fontRef>
        </p:style>
        <p:txBody>
          <a:bodyPr>
            <a:normAutofit/>
          </a:bodyPr>
          <a:lstStyle/>
          <a:p>
            <a:r>
              <a:rPr lang="en-US" dirty="0" smtClean="0">
                <a:hlinkClick r:id="rId2"/>
              </a:rPr>
              <a:t>Comma Rules – From the Experts</a:t>
            </a:r>
            <a:endParaRPr lang="en-US" dirty="0" smtClean="0"/>
          </a:p>
          <a:p>
            <a:r>
              <a:rPr lang="en-US" b="1" dirty="0"/>
              <a:t>Try this experiment:</a:t>
            </a:r>
            <a:r>
              <a:rPr lang="en-US" dirty="0"/>
              <a:t> </a:t>
            </a:r>
            <a:br>
              <a:rPr lang="en-US" dirty="0"/>
            </a:br>
            <a:r>
              <a:rPr lang="en-US" sz="2400" dirty="0"/>
              <a:t>Give your instructor five dollars for each comma you use in an essay. Your instructor will return five dollars for each comma used correctly. You should come out even. This technique </a:t>
            </a:r>
            <a:r>
              <a:rPr lang="en-US" sz="2400" dirty="0" smtClean="0"/>
              <a:t>is </a:t>
            </a:r>
            <a:r>
              <a:rPr lang="en-US" sz="2400" dirty="0"/>
              <a:t>heartily endorsed by </a:t>
            </a:r>
            <a:r>
              <a:rPr lang="en-US" sz="2400" dirty="0" smtClean="0"/>
              <a:t>English teachers everywhere. </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4419600"/>
            <a:ext cx="1476375" cy="1562100"/>
          </a:xfrm>
          <a:prstGeom prst="rect">
            <a:avLst/>
          </a:prstGeom>
        </p:spPr>
      </p:pic>
    </p:spTree>
    <p:extLst>
      <p:ext uri="{BB962C8B-B14F-4D97-AF65-F5344CB8AC3E}">
        <p14:creationId xmlns:p14="http://schemas.microsoft.com/office/powerpoint/2010/main" val="26177792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Conventions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2057400"/>
            <a:ext cx="3383280" cy="3383280"/>
          </a:xfrm>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val="23971891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Fragments for Effect</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47500" lnSpcReduction="20000"/>
          </a:bodyPr>
          <a:lstStyle/>
          <a:p>
            <a:pPr marL="0" indent="0">
              <a:buNone/>
            </a:pPr>
            <a:r>
              <a:rPr lang="en-US" dirty="0" smtClean="0"/>
              <a:t>Student as Mentor:</a:t>
            </a:r>
          </a:p>
          <a:p>
            <a:pPr marL="0" indent="0">
              <a:buNone/>
            </a:pPr>
            <a:endParaRPr lang="en-US" dirty="0" smtClean="0"/>
          </a:p>
          <a:p>
            <a:pPr marL="0" indent="0">
              <a:buNone/>
            </a:pPr>
            <a:r>
              <a:rPr lang="en-US" dirty="0" smtClean="0"/>
              <a:t>Intro:</a:t>
            </a:r>
          </a:p>
          <a:p>
            <a:r>
              <a:rPr lang="en-US" dirty="0" smtClean="0"/>
              <a:t>“Walking down the crowded streets, camera in hand, I look for subjects to photograph.  There is a tree standing alone, blowing in the breeze.  A woman crying.  A family laughing.  Rays of sunshine bursting through the clouds.  Signs of hope and love, but also of solitude and sadness.  These images can transcend the borders of time and language.  They are bursting with emotion.  They tell a story.  A camera can open up a whole new world, producing a picture that is worth a thousand words.”</a:t>
            </a:r>
          </a:p>
          <a:p>
            <a:endParaRPr lang="en-US" dirty="0" smtClean="0"/>
          </a:p>
          <a:p>
            <a:pPr marL="0" indent="0">
              <a:buNone/>
            </a:pPr>
            <a:r>
              <a:rPr lang="en-US" dirty="0" smtClean="0"/>
              <a:t>Conclusion:</a:t>
            </a:r>
          </a:p>
          <a:p>
            <a:r>
              <a:rPr lang="en-US" dirty="0" smtClean="0"/>
              <a:t>“The tree blowing in the breeze?  It was planted by a couple celebrating their fiftieth wedding anniversary today.  The woman crying? Her mother just lost her battle against breast cancer.  The family laughing?  They are adopting a newborn baby from China in a few months.  The rays of sunshine breaking through the clouds?  They are a sign from God telling a girl to hold on for one more day.  These photographs can make you feel every emotion.  They can evoke you to create a story for every picture.  And they can be understood not matter where you are from.  A picture is worth a thousand words?  More like millions.”  (Mitchell)</a:t>
            </a:r>
            <a:endParaRPr lang="en-US" dirty="0"/>
          </a:p>
        </p:txBody>
      </p:sp>
    </p:spTree>
    <p:extLst>
      <p:ext uri="{BB962C8B-B14F-4D97-AF65-F5344CB8AC3E}">
        <p14:creationId xmlns:p14="http://schemas.microsoft.com/office/powerpoint/2010/main" val="39305042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Name the Literary Device</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r>
              <a:rPr lang="en-US" dirty="0"/>
              <a:t>"We gain strength, and courage, and confidence by each experience in which we really stop to look fear in the face...we must do that which we think we cannot."</a:t>
            </a:r>
          </a:p>
          <a:p>
            <a:pPr marL="0" indent="0" algn="ctr">
              <a:buNone/>
            </a:pPr>
            <a:r>
              <a:rPr lang="en-US" dirty="0"/>
              <a:t>Eleanor Roosevelt</a:t>
            </a:r>
          </a:p>
          <a:p>
            <a:pPr marL="0" indent="0" algn="ctr">
              <a:buNone/>
            </a:pPr>
            <a:r>
              <a:rPr lang="en-US" dirty="0"/>
              <a:t>(1884-1962)</a:t>
            </a:r>
          </a:p>
          <a:p>
            <a:endParaRPr lang="en-US" dirty="0"/>
          </a:p>
        </p:txBody>
      </p:sp>
    </p:spTree>
    <p:extLst>
      <p:ext uri="{BB962C8B-B14F-4D97-AF65-F5344CB8AC3E}">
        <p14:creationId xmlns:p14="http://schemas.microsoft.com/office/powerpoint/2010/main" val="1055167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561975"/>
            <a:ext cx="7772400" cy="992188"/>
          </a:xfrm>
        </p:spPr>
        <p:style>
          <a:lnRef idx="1">
            <a:schemeClr val="accent3"/>
          </a:lnRef>
          <a:fillRef idx="3">
            <a:schemeClr val="accent3"/>
          </a:fillRef>
          <a:effectRef idx="2">
            <a:schemeClr val="accent3"/>
          </a:effectRef>
          <a:fontRef idx="minor">
            <a:schemeClr val="lt1"/>
          </a:fontRef>
        </p:style>
        <p:txBody>
          <a:bodyPr/>
          <a:lstStyle/>
          <a:p>
            <a:pPr eaLnBrk="1" hangingPunct="1"/>
            <a:r>
              <a:rPr lang="en-US" dirty="0" smtClean="0"/>
              <a:t>Exposition vs. Persuasion</a:t>
            </a:r>
          </a:p>
        </p:txBody>
      </p:sp>
      <p:sp>
        <p:nvSpPr>
          <p:cNvPr id="9220" name="Rectangle 5"/>
          <p:cNvSpPr>
            <a:spLocks noGrp="1" noChangeArrowheads="1"/>
          </p:cNvSpPr>
          <p:nvPr>
            <p:ph type="body" idx="1"/>
          </p:nvPr>
        </p:nvSpPr>
        <p:spPr>
          <a:xfrm>
            <a:off x="457200" y="1752600"/>
            <a:ext cx="7772400" cy="441960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eaLnBrk="1" hangingPunct="1">
              <a:lnSpc>
                <a:spcPct val="80000"/>
              </a:lnSpc>
            </a:pPr>
            <a:r>
              <a:rPr lang="en-US" sz="2000" dirty="0" smtClean="0"/>
              <a:t>Persuasive writing</a:t>
            </a:r>
          </a:p>
          <a:p>
            <a:pPr lvl="1" eaLnBrk="1" hangingPunct="1">
              <a:lnSpc>
                <a:spcPct val="80000"/>
              </a:lnSpc>
            </a:pPr>
            <a:r>
              <a:rPr lang="en-US" sz="2000" dirty="0" smtClean="0"/>
              <a:t>has a clear position and is focused on that position.</a:t>
            </a:r>
          </a:p>
          <a:p>
            <a:pPr lvl="1" eaLnBrk="1" hangingPunct="1">
              <a:lnSpc>
                <a:spcPct val="80000"/>
              </a:lnSpc>
            </a:pPr>
            <a:r>
              <a:rPr lang="en-US" sz="2000" dirty="0" smtClean="0"/>
              <a:t>has more than one argument to support a position.</a:t>
            </a:r>
          </a:p>
          <a:p>
            <a:pPr lvl="1" eaLnBrk="1" hangingPunct="1">
              <a:lnSpc>
                <a:spcPct val="80000"/>
              </a:lnSpc>
            </a:pPr>
            <a:r>
              <a:rPr lang="en-US" sz="2000" dirty="0" smtClean="0"/>
              <a:t>is elaborated by using reasons, well-chosen and specific details, examples, anecdotes, facts, and/or statistics as evidence to support arguments.</a:t>
            </a:r>
          </a:p>
          <a:p>
            <a:pPr lvl="1" eaLnBrk="1" hangingPunct="1">
              <a:lnSpc>
                <a:spcPct val="80000"/>
              </a:lnSpc>
            </a:pPr>
            <a:r>
              <a:rPr lang="en-US" sz="2000" dirty="0" smtClean="0"/>
              <a:t>is organized to make the best case for a position.</a:t>
            </a:r>
          </a:p>
          <a:p>
            <a:pPr lvl="1" eaLnBrk="1" hangingPunct="1">
              <a:lnSpc>
                <a:spcPct val="80000"/>
              </a:lnSpc>
            </a:pPr>
            <a:r>
              <a:rPr lang="en-US" sz="2000" dirty="0" smtClean="0"/>
              <a:t>anticipates and refutes the opposing position.</a:t>
            </a:r>
          </a:p>
          <a:p>
            <a:pPr lvl="1" eaLnBrk="1" hangingPunct="1">
              <a:lnSpc>
                <a:spcPct val="80000"/>
              </a:lnSpc>
            </a:pPr>
            <a:r>
              <a:rPr lang="en-US" sz="2000" dirty="0" smtClean="0"/>
              <a:t>begins with an opening, including a statement of position, and ending with an effective persuasive conclusion, such as a call for action. </a:t>
            </a:r>
          </a:p>
          <a:p>
            <a:pPr lvl="1" eaLnBrk="1" hangingPunct="1">
              <a:lnSpc>
                <a:spcPct val="80000"/>
              </a:lnSpc>
            </a:pPr>
            <a:r>
              <a:rPr lang="en-US" sz="2000" dirty="0" smtClean="0"/>
              <a:t>uses transitions to connect position, arguments, and evidence.</a:t>
            </a:r>
          </a:p>
          <a:p>
            <a:pPr lvl="1" eaLnBrk="1" hangingPunct="1">
              <a:lnSpc>
                <a:spcPct val="80000"/>
              </a:lnSpc>
            </a:pPr>
            <a:r>
              <a:rPr lang="en-US" sz="2000" dirty="0" smtClean="0"/>
              <a:t>shows commitment to position by writing in a voice appropriate for audience and purpose.</a:t>
            </a:r>
          </a:p>
          <a:p>
            <a:pPr lvl="1" eaLnBrk="1" hangingPunct="1">
              <a:lnSpc>
                <a:spcPct val="80000"/>
              </a:lnSpc>
            </a:pPr>
            <a:r>
              <a:rPr lang="en-US" sz="2000" dirty="0" smtClean="0"/>
              <a:t>uses words, phrases, and persuasive strategies that urge or compel the reader to support a position.</a:t>
            </a:r>
            <a:endParaRPr lang="en-US" sz="2000" dirty="0" smtClean="0">
              <a:sym typeface="Wingdings" pitchFamily="2" charset="2"/>
            </a:endParaRPr>
          </a:p>
        </p:txBody>
      </p:sp>
    </p:spTree>
    <p:extLst>
      <p:ext uri="{BB962C8B-B14F-4D97-AF65-F5344CB8AC3E}">
        <p14:creationId xmlns:p14="http://schemas.microsoft.com/office/powerpoint/2010/main" val="1812151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Graphic Organizers - </a:t>
            </a:r>
            <a:br>
              <a:rPr lang="en-US" dirty="0" smtClean="0"/>
            </a:br>
            <a:r>
              <a:rPr lang="en-US" dirty="0" smtClean="0"/>
              <a:t>A Writer’s Best Friend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4405535"/>
              </p:ext>
            </p:extLst>
          </p:nvPr>
        </p:nvGraphicFramePr>
        <p:xfrm>
          <a:off x="457200" y="1600200"/>
          <a:ext cx="7848600" cy="4770120"/>
        </p:xfrm>
        <a:graphic>
          <a:graphicData uri="http://schemas.openxmlformats.org/drawingml/2006/table">
            <a:tbl>
              <a:tblPr firstRow="1" bandRow="1">
                <a:tableStyleId>{5C22544A-7EE6-4342-B048-85BDC9FD1C3A}</a:tableStyleId>
              </a:tblPr>
              <a:tblGrid>
                <a:gridCol w="3924300"/>
                <a:gridCol w="3924300"/>
              </a:tblGrid>
              <a:tr h="609600">
                <a:tc gridSpan="2">
                  <a:txBody>
                    <a:bodyPr/>
                    <a:lstStyle/>
                    <a:p>
                      <a:pPr algn="l"/>
                      <a:r>
                        <a:rPr lang="en-US" sz="2000" b="1" baseline="0" dirty="0" smtClean="0"/>
                        <a:t>QUESTION:  </a:t>
                      </a:r>
                    </a:p>
                    <a:p>
                      <a:pPr algn="l"/>
                      <a:r>
                        <a:rPr lang="en-US" b="0" baseline="0" dirty="0" smtClean="0"/>
                        <a:t>Should gun control be further tightened?</a:t>
                      </a:r>
                      <a:endParaRPr lang="en-US" b="0" dirty="0"/>
                    </a:p>
                  </a:txBody>
                  <a:tcPr>
                    <a:solidFill>
                      <a:schemeClr val="tx2">
                        <a:lumMod val="40000"/>
                        <a:lumOff val="60000"/>
                      </a:schemeClr>
                    </a:solidFill>
                  </a:tcPr>
                </a:tc>
                <a:tc hMerge="1">
                  <a:txBody>
                    <a:bodyPr/>
                    <a:lstStyle/>
                    <a:p>
                      <a:pPr algn="ctr"/>
                      <a:endParaRPr lang="en-US" dirty="0"/>
                    </a:p>
                  </a:txBody>
                  <a:tcPr>
                    <a:solidFill>
                      <a:schemeClr val="tx2">
                        <a:lumMod val="40000"/>
                        <a:lumOff val="60000"/>
                      </a:schemeClr>
                    </a:solidFill>
                  </a:tcPr>
                </a:tc>
              </a:tr>
              <a:tr h="375765">
                <a:tc>
                  <a:txBody>
                    <a:bodyPr/>
                    <a:lstStyle/>
                    <a:p>
                      <a:r>
                        <a:rPr lang="en-US" sz="2000" b="1" dirty="0" smtClean="0"/>
                        <a:t>PRO - YES</a:t>
                      </a:r>
                      <a:endParaRPr lang="en-US" sz="2000" b="1" baseline="0" dirty="0" smtClean="0"/>
                    </a:p>
                  </a:txBody>
                  <a:tcPr/>
                </a:tc>
                <a:tc>
                  <a:txBody>
                    <a:bodyPr/>
                    <a:lstStyle/>
                    <a:p>
                      <a:r>
                        <a:rPr lang="en-US" sz="2000" b="1" dirty="0" smtClean="0"/>
                        <a:t>CON - NO</a:t>
                      </a:r>
                    </a:p>
                  </a:txBody>
                  <a:tcPr/>
                </a:tc>
              </a:tr>
              <a:tr h="1447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Reasons/Evidence/Examples/Anecdote</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30,000 Americans die each year from guns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40,000 are injured in gun-related activities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Cost our nation billions of $ in medical and other expenses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Reasons/Evidence/Examples/Anecdote</a:t>
                      </a:r>
                    </a:p>
                    <a:p>
                      <a:pPr marL="342900" marR="0" lvl="0" indent="-342900">
                        <a:spcBef>
                          <a:spcPts val="0"/>
                        </a:spcBef>
                        <a:spcAft>
                          <a:spcPts val="0"/>
                        </a:spcAft>
                        <a:buFont typeface="Wingdings"/>
                        <a:buChar char=""/>
                        <a:tabLst>
                          <a:tab pos="457200" algn="l"/>
                        </a:tabLst>
                      </a:pPr>
                      <a:r>
                        <a:rPr lang="en-US" sz="1200" kern="1200" dirty="0" smtClean="0">
                          <a:solidFill>
                            <a:srgbClr val="000000"/>
                          </a:solidFill>
                          <a:effectLst/>
                          <a:latin typeface="+mn-lt"/>
                          <a:ea typeface="Times New Roman"/>
                          <a:cs typeface="Times New Roman"/>
                        </a:rPr>
                        <a:t>99% of gun owners use them responsibly to protect themselves</a:t>
                      </a:r>
                      <a:endParaRPr lang="en-US" sz="1200" dirty="0" smtClean="0">
                        <a:effectLst/>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kern="1200" dirty="0" smtClean="0">
                          <a:solidFill>
                            <a:srgbClr val="000000"/>
                          </a:solidFill>
                          <a:effectLst/>
                          <a:latin typeface="+mn-lt"/>
                          <a:ea typeface="Times New Roman"/>
                          <a:cs typeface="Times New Roman"/>
                        </a:rPr>
                        <a:t>Specific Example/Anecdote:</a:t>
                      </a:r>
                      <a:endParaRPr lang="en-US" sz="1200" dirty="0" smtClean="0">
                        <a:effectLst/>
                        <a:latin typeface="Times New Roman"/>
                        <a:ea typeface="Times New Roman"/>
                      </a:endParaRPr>
                    </a:p>
                    <a:p>
                      <a:pPr marL="742950" marR="0" lvl="1" indent="-285750">
                        <a:spcBef>
                          <a:spcPts val="0"/>
                        </a:spcBef>
                        <a:spcAft>
                          <a:spcPts val="0"/>
                        </a:spcAft>
                        <a:buFont typeface="Wingdings"/>
                        <a:buChar char=""/>
                        <a:tabLst>
                          <a:tab pos="914400" algn="l"/>
                        </a:tabLst>
                      </a:pPr>
                      <a:r>
                        <a:rPr lang="en-US" sz="1200" kern="1200" dirty="0" smtClean="0">
                          <a:solidFill>
                            <a:srgbClr val="000000"/>
                          </a:solidFill>
                          <a:effectLst/>
                          <a:latin typeface="+mn-lt"/>
                          <a:ea typeface="Times New Roman"/>
                          <a:cs typeface="Times New Roman"/>
                        </a:rPr>
                        <a:t> Los Angeles riots of 1992</a:t>
                      </a:r>
                      <a:endParaRPr lang="en-US" sz="1200" dirty="0" smtClean="0">
                        <a:effectLst/>
                        <a:latin typeface="Times New Roman"/>
                        <a:ea typeface="Times New Roman"/>
                      </a:endParaRPr>
                    </a:p>
                    <a:p>
                      <a:pPr marL="1143000" marR="0" lvl="2" indent="-228600">
                        <a:spcBef>
                          <a:spcPts val="0"/>
                        </a:spcBef>
                        <a:spcAft>
                          <a:spcPts val="0"/>
                        </a:spcAft>
                        <a:buFont typeface="Wingdings"/>
                        <a:buChar char=""/>
                        <a:tabLst>
                          <a:tab pos="1371600" algn="l"/>
                        </a:tabLst>
                      </a:pPr>
                      <a:r>
                        <a:rPr lang="en-US" sz="1200" kern="1200" dirty="0" smtClean="0">
                          <a:solidFill>
                            <a:srgbClr val="000000"/>
                          </a:solidFill>
                          <a:effectLst/>
                          <a:latin typeface="+mn-lt"/>
                          <a:ea typeface="Times New Roman"/>
                          <a:cs typeface="Times New Roman"/>
                        </a:rPr>
                        <a:t>Survival depended on their ability to defend themselves</a:t>
                      </a:r>
                      <a:endParaRPr lang="en-US" sz="1200" dirty="0">
                        <a:effectLst/>
                        <a:latin typeface="Times New Roman"/>
                        <a:ea typeface="Times New Roman"/>
                      </a:endParaRPr>
                    </a:p>
                  </a:txBody>
                  <a:tcPr/>
                </a:tc>
              </a:tr>
              <a:tr h="457200">
                <a:tc>
                  <a:txBody>
                    <a:bodyPr/>
                    <a:lstStyle/>
                    <a:p>
                      <a:pPr marL="0" indent="0">
                        <a:buFont typeface="Arial" pitchFamily="34" charset="0"/>
                        <a:buNone/>
                      </a:pPr>
                      <a:r>
                        <a:rPr lang="en-US" sz="2000" b="1" dirty="0" smtClean="0"/>
                        <a:t>THESIS STATEMENT: Pro</a:t>
                      </a:r>
                    </a:p>
                  </a:txBody>
                  <a:tcPr/>
                </a:tc>
                <a:tc>
                  <a:txBody>
                    <a:bodyPr/>
                    <a:lstStyle/>
                    <a:p>
                      <a:pPr marL="0" indent="0">
                        <a:buFont typeface="Arial" pitchFamily="34" charset="0"/>
                        <a:buNone/>
                      </a:pPr>
                      <a:r>
                        <a:rPr lang="en-US" sz="2000" b="1" dirty="0" smtClean="0"/>
                        <a:t>THESIS</a:t>
                      </a:r>
                      <a:r>
                        <a:rPr lang="en-US" sz="2000" b="1" baseline="0" dirty="0" smtClean="0"/>
                        <a:t> STATEMENT: Con</a:t>
                      </a:r>
                      <a:endParaRPr lang="en-US" sz="2000" b="1" dirty="0" smtClean="0"/>
                    </a:p>
                  </a:txBody>
                  <a:tcPr/>
                </a:tc>
              </a:tr>
              <a:tr h="1186626">
                <a:tc>
                  <a:txBody>
                    <a:bodyPr/>
                    <a:lstStyle/>
                    <a:p>
                      <a:pPr marL="0" indent="0">
                        <a:buFont typeface="Arial" pitchFamily="34" charset="0"/>
                        <a:buNone/>
                      </a:pPr>
                      <a:r>
                        <a:rPr lang="en-US" sz="1400" b="0" dirty="0" smtClean="0"/>
                        <a:t>Although many citizens believe they should have the right to own a gun to protect themselves, due to the fact that </a:t>
                      </a:r>
                      <a:r>
                        <a:rPr lang="en-US" sz="1400" b="0" baseline="0" dirty="0" smtClean="0"/>
                        <a:t>thousands of Americans die each year from guns, thousands more are injured in gun-related activities, and our nation’s deficit increases by billions of dollars to cover medical and other expenses, it is imperative our nation implements tighter gun control.</a:t>
                      </a:r>
                      <a:endParaRPr lang="en-US" sz="1400" b="0" dirty="0" smtClean="0"/>
                    </a:p>
                  </a:txBody>
                  <a:tcPr/>
                </a:tc>
                <a:tc>
                  <a:txBody>
                    <a:bodyPr/>
                    <a:lstStyle/>
                    <a:p>
                      <a:pPr marL="0" indent="0">
                        <a:buFont typeface="Arial" pitchFamily="34" charset="0"/>
                        <a:buNone/>
                      </a:pPr>
                      <a:endParaRPr lang="en-US" sz="2000" b="1" dirty="0" smtClean="0"/>
                    </a:p>
                  </a:txBody>
                  <a:tcPr/>
                </a:tc>
              </a:tr>
            </a:tbl>
          </a:graphicData>
        </a:graphic>
      </p:graphicFrame>
    </p:spTree>
    <p:extLst>
      <p:ext uri="{BB962C8B-B14F-4D97-AF65-F5344CB8AC3E}">
        <p14:creationId xmlns:p14="http://schemas.microsoft.com/office/powerpoint/2010/main" val="557560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mporaryPhoto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ContemporaryPhotoAlbum</Template>
  <TotalTime>0</TotalTime>
  <Words>8072</Words>
  <Application>Microsoft Office PowerPoint</Application>
  <PresentationFormat>On-screen Show (4:3)</PresentationFormat>
  <Paragraphs>669</Paragraphs>
  <Slides>75</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ContemporaryPhotoAlbum</vt:lpstr>
      <vt:lpstr>Document</vt:lpstr>
      <vt:lpstr>PowerPoint Presentation</vt:lpstr>
      <vt:lpstr>PowerPoint Presentation</vt:lpstr>
      <vt:lpstr>PowerPoint Presentation</vt:lpstr>
      <vt:lpstr>The Rubric</vt:lpstr>
      <vt:lpstr>Organization: Planning – Don’t Write Without It</vt:lpstr>
      <vt:lpstr>Exposition vs. Persuasion</vt:lpstr>
      <vt:lpstr>Graphic Organizers -  A Writer’s Best Friend</vt:lpstr>
      <vt:lpstr>Exposition vs. Persuasion</vt:lpstr>
      <vt:lpstr>Graphic Organizers -  A Writer’s Best Friend</vt:lpstr>
      <vt:lpstr>Recognize the Opposition -  BUT Take a CLEAR Stand</vt:lpstr>
      <vt:lpstr>Tips to Remember When Planning &amp; Writing Support</vt:lpstr>
      <vt:lpstr>Organizational Structures: Persuasive</vt:lpstr>
      <vt:lpstr>Persuasive Organizational Structures</vt:lpstr>
      <vt:lpstr>Persuasive Organizational Structures</vt:lpstr>
      <vt:lpstr>Persuasive Organizational Structures</vt:lpstr>
      <vt:lpstr>FOCUS ~ Reflect Insight</vt:lpstr>
      <vt:lpstr>Imitation is the sincerest form of flattery.  Charles Caleb Colton </vt:lpstr>
      <vt:lpstr>FOCUS: Reflect Insight</vt:lpstr>
      <vt:lpstr>ORGANIZATION &amp;  SUBSTANTIAL SUPPORT</vt:lpstr>
      <vt:lpstr>Introduction Strategies</vt:lpstr>
      <vt:lpstr>Organization: P.E.E.L.</vt:lpstr>
      <vt:lpstr>Organization: P.E.E.L.</vt:lpstr>
      <vt:lpstr>Mature Transitions</vt:lpstr>
      <vt:lpstr>Conclusion Strategies</vt:lpstr>
      <vt:lpstr>SUPPORT</vt:lpstr>
      <vt:lpstr>The   support is substantial, specific, relevant, concrete, and/or ILLUSTRATIVE.</vt:lpstr>
      <vt:lpstr>The   support is substantial, specific, relevant, concrete, and/or ILLUSTRATIVE.</vt:lpstr>
      <vt:lpstr>The   support is substantial, specific, relevant, concrete, and/or ILLUSTRATIVE.</vt:lpstr>
      <vt:lpstr>Support</vt:lpstr>
      <vt:lpstr>DEMONSTRATES A COMMITMENT TO AND AN INVOLVEMENT WITH THE SUBJECT</vt:lpstr>
      <vt:lpstr>DEMONSTRATES A COMMITMENT TO AND AN INVOLVEMENT WITH THE SUBJECT</vt:lpstr>
      <vt:lpstr>Support</vt:lpstr>
      <vt:lpstr>Creative Writing Strategies</vt:lpstr>
      <vt:lpstr>CWS #1: Tricolon</vt:lpstr>
      <vt:lpstr>CWS #2: Figurative Language</vt:lpstr>
      <vt:lpstr>CWS #2: Figurative Language</vt:lpstr>
      <vt:lpstr>Figurative Language</vt:lpstr>
      <vt:lpstr>Figurative Language</vt:lpstr>
      <vt:lpstr>CWS #3: Specific Details for Effect</vt:lpstr>
      <vt:lpstr>Imagery/Specific Details for Effect/Zooming In</vt:lpstr>
      <vt:lpstr>CWS #4:  Repetition for Rhetorical Effect</vt:lpstr>
      <vt:lpstr>Anaphora &amp; Epiphora</vt:lpstr>
      <vt:lpstr>CWS: Repetition for Rhetorical Effect </vt:lpstr>
      <vt:lpstr>CWS: Repetition for Rhetorical Effect</vt:lpstr>
      <vt:lpstr>CWS #5: Expanded Moment </vt:lpstr>
      <vt:lpstr>Expanded Moment</vt:lpstr>
      <vt:lpstr>CWS #6: Humor</vt:lpstr>
      <vt:lpstr>Methods of Interjecting Humor</vt:lpstr>
      <vt:lpstr>Methods of Interjecting Humor</vt:lpstr>
      <vt:lpstr>CWS #7: Hyphenated Modifiers </vt:lpstr>
      <vt:lpstr>CWS #7: Hyphenated Modifiers </vt:lpstr>
      <vt:lpstr>CWS #8: Framing/Full-Circle Ending</vt:lpstr>
      <vt:lpstr>Framing/Full-Circle Ending</vt:lpstr>
      <vt:lpstr>Framing/Full-Circle Ending</vt:lpstr>
      <vt:lpstr>Support</vt:lpstr>
      <vt:lpstr>Freshness of Expression: Asyndeton</vt:lpstr>
      <vt:lpstr>Freshness of Expression: Polysyndeton</vt:lpstr>
      <vt:lpstr>Demonstrate a Mature Command of the Language Through Syntax</vt:lpstr>
      <vt:lpstr>Demonstrate a Mature Command of the Language Through Syntax</vt:lpstr>
      <vt:lpstr>Syntax - Phrases</vt:lpstr>
      <vt:lpstr>Syntax: Phrases</vt:lpstr>
      <vt:lpstr>Syntax: Verbals</vt:lpstr>
      <vt:lpstr>Syntax: Verbals</vt:lpstr>
      <vt:lpstr>Syntax: Verbals </vt:lpstr>
      <vt:lpstr>Syntax: Dependent Clauses</vt:lpstr>
      <vt:lpstr>Syntax: Dependent Clauses</vt:lpstr>
      <vt:lpstr>Fragments for Effect</vt:lpstr>
      <vt:lpstr>Syntax: Adverb Clause</vt:lpstr>
      <vt:lpstr>Diction</vt:lpstr>
      <vt:lpstr>PowerPoint Presentation</vt:lpstr>
      <vt:lpstr>Conventions</vt:lpstr>
      <vt:lpstr>Conventions: Comma Rules</vt:lpstr>
      <vt:lpstr>Conventions</vt:lpstr>
      <vt:lpstr>Fragments for Effect</vt:lpstr>
      <vt:lpstr>Name the Literary Device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2013-02-07T12:22:06Z</dcterms:created>
  <dcterms:modified xsi:type="dcterms:W3CDTF">2013-02-19T00:35:42Z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