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76" autoAdjust="0"/>
  </p:normalViewPr>
  <p:slideViewPr>
    <p:cSldViewPr>
      <p:cViewPr varScale="1">
        <p:scale>
          <a:sx n="92" d="100"/>
          <a:sy n="92" d="100"/>
        </p:scale>
        <p:origin x="-726"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16D432-A43A-4632-BAD4-3BB0024265F2}" type="datetimeFigureOut">
              <a:rPr lang="en-US" smtClean="0"/>
              <a:pPr/>
              <a:t>2/25/2013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A5C90-AB52-4EC9-8676-00E97A819A9F}" type="slidenum">
              <a:rPr lang="en-US" smtClean="0"/>
              <a:pPr/>
              <a:t>‹#›</a:t>
            </a:fld>
            <a:endParaRPr lang="en-US"/>
          </a:p>
        </p:txBody>
      </p:sp>
    </p:spTree>
    <p:extLst>
      <p:ext uri="{BB962C8B-B14F-4D97-AF65-F5344CB8AC3E}">
        <p14:creationId xmlns:p14="http://schemas.microsoft.com/office/powerpoint/2010/main" xmlns="" val="3830948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Narrative Grabber</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Mature Transitions</a:t>
            </a:r>
          </a:p>
          <a:p>
            <a:pPr marL="171450" indent="-171450">
              <a:buFont typeface="Arial" pitchFamily="34" charset="0"/>
              <a:buChar char="•"/>
            </a:pPr>
            <a:r>
              <a:rPr lang="en-US" dirty="0" smtClean="0"/>
              <a:t>Academic tone and diction – strong, vivid verbs</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13</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22</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23</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24</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25</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26</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Narrative Grabber</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Mature Transitions</a:t>
            </a:r>
          </a:p>
          <a:p>
            <a:pPr marL="171450" indent="-171450">
              <a:buFont typeface="Arial" pitchFamily="34" charset="0"/>
              <a:buChar char="•"/>
            </a:pPr>
            <a:r>
              <a:rPr lang="en-US" dirty="0" smtClean="0"/>
              <a:t>Academic tone and diction – strong, </a:t>
            </a:r>
            <a:r>
              <a:rPr lang="en-US" smtClean="0"/>
              <a:t>vivid verbs</a:t>
            </a:r>
            <a:endParaRPr lang="en-US"/>
          </a:p>
        </p:txBody>
      </p:sp>
      <p:sp>
        <p:nvSpPr>
          <p:cNvPr id="4" name="Slide Number Placeholder 3"/>
          <p:cNvSpPr>
            <a:spLocks noGrp="1"/>
          </p:cNvSpPr>
          <p:nvPr>
            <p:ph type="sldNum" sz="quarter" idx="10"/>
          </p:nvPr>
        </p:nvSpPr>
        <p:spPr/>
        <p:txBody>
          <a:bodyPr/>
          <a:lstStyle/>
          <a:p>
            <a:fld id="{17FA5C90-AB52-4EC9-8676-00E97A819A9F}" type="slidenum">
              <a:rPr lang="en-US" smtClean="0"/>
              <a:pPr/>
              <a:t>14</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15</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16</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17</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18</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19</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20</a:t>
            </a:fld>
            <a:endParaRPr lang="en-US"/>
          </a:p>
        </p:txBody>
      </p:sp>
    </p:spTree>
    <p:extLst>
      <p:ext uri="{BB962C8B-B14F-4D97-AF65-F5344CB8AC3E}">
        <p14:creationId xmlns:p14="http://schemas.microsoft.com/office/powerpoint/2010/main" xmlns="" val="3878222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Framed well</a:t>
            </a:r>
          </a:p>
          <a:p>
            <a:pPr marL="171450" indent="-171450">
              <a:buFont typeface="Arial" pitchFamily="34" charset="0"/>
              <a:buChar char="•"/>
            </a:pPr>
            <a:r>
              <a:rPr lang="en-US" dirty="0" smtClean="0"/>
              <a:t>Varied Syntax</a:t>
            </a:r>
          </a:p>
          <a:p>
            <a:pPr marL="171450" indent="-171450">
              <a:buFont typeface="Arial" pitchFamily="34" charset="0"/>
              <a:buChar char="•"/>
            </a:pPr>
            <a:r>
              <a:rPr lang="en-US" dirty="0" smtClean="0"/>
              <a:t>Two</a:t>
            </a:r>
            <a:r>
              <a:rPr lang="en-US" baseline="0" dirty="0" smtClean="0"/>
              <a:t> paragraph conclusion – added style &amp; impact</a:t>
            </a:r>
            <a:endParaRPr lang="en-US" dirty="0"/>
          </a:p>
        </p:txBody>
      </p:sp>
      <p:sp>
        <p:nvSpPr>
          <p:cNvPr id="4" name="Slide Number Placeholder 3"/>
          <p:cNvSpPr>
            <a:spLocks noGrp="1"/>
          </p:cNvSpPr>
          <p:nvPr>
            <p:ph type="sldNum" sz="quarter" idx="10"/>
          </p:nvPr>
        </p:nvSpPr>
        <p:spPr/>
        <p:txBody>
          <a:bodyPr/>
          <a:lstStyle/>
          <a:p>
            <a:fld id="{17FA5C90-AB52-4EC9-8676-00E97A819A9F}" type="slidenum">
              <a:rPr lang="en-US" smtClean="0"/>
              <a:pPr/>
              <a:t>21</a:t>
            </a:fld>
            <a:endParaRPr lang="en-US"/>
          </a:p>
        </p:txBody>
      </p:sp>
    </p:spTree>
    <p:extLst>
      <p:ext uri="{BB962C8B-B14F-4D97-AF65-F5344CB8AC3E}">
        <p14:creationId xmlns:p14="http://schemas.microsoft.com/office/powerpoint/2010/main" xmlns="" val="387822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790972" y="3778934"/>
            <a:ext cx="1419713"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582217"/>
            <a:ext cx="8062912" cy="1102519"/>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4509493"/>
            <a:ext cx="5791200" cy="273844"/>
          </a:xfrm>
        </p:spPr>
        <p:txBody>
          <a:bodyPr tIns="0" bIns="0" anchor="t"/>
          <a:lstStyle>
            <a:lvl1pPr algn="r">
              <a:defRPr sz="1000"/>
            </a:lvl1pPr>
          </a:lstStyle>
          <a:p>
            <a:fld id="{FC80BE84-C0C5-4839-81F7-AD633652E140}" type="datetimeFigureOut">
              <a:rPr lang="en-US" smtClean="0"/>
              <a:pPr/>
              <a:t>2/25/2013</a:t>
            </a:fld>
            <a:endParaRPr lang="en-US"/>
          </a:p>
        </p:txBody>
      </p:sp>
      <p:sp>
        <p:nvSpPr>
          <p:cNvPr id="17" name="Footer Placeholder 16"/>
          <p:cNvSpPr>
            <a:spLocks noGrp="1"/>
          </p:cNvSpPr>
          <p:nvPr>
            <p:ph type="ftr" sz="quarter" idx="11"/>
          </p:nvPr>
        </p:nvSpPr>
        <p:spPr>
          <a:xfrm>
            <a:off x="1371600" y="4238029"/>
            <a:ext cx="5791200" cy="273844"/>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4314232"/>
            <a:ext cx="502920" cy="273844"/>
          </a:xfrm>
        </p:spPr>
        <p:txBody>
          <a:bodyPr anchor="ctr"/>
          <a:lstStyle>
            <a:lvl1pPr algn="ctr">
              <a:defRPr sz="1300">
                <a:solidFill>
                  <a:srgbClr val="FFFFFF"/>
                </a:solidFill>
              </a:defRPr>
            </a:lvl1pPr>
          </a:lstStyle>
          <a:p>
            <a:fld id="{525BD401-C98E-4D25-9B09-3DB4A77CA8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0BE84-C0C5-4839-81F7-AD633652E140}"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D401-C98E-4D25-9B09-3DB4A77CA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85750"/>
            <a:ext cx="1905000" cy="41148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85750"/>
            <a:ext cx="6248400" cy="41148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0BE84-C0C5-4839-81F7-AD633652E140}"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D401-C98E-4D25-9B09-3DB4A77CA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1049274"/>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412106"/>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4860036"/>
            <a:ext cx="2133600" cy="226314"/>
          </a:xfrm>
        </p:spPr>
        <p:txBody>
          <a:bodyPr/>
          <a:lstStyle/>
          <a:p>
            <a:fld id="{FC80BE84-C0C5-4839-81F7-AD633652E140}" type="datetimeFigureOut">
              <a:rPr lang="en-US" smtClean="0"/>
              <a:pPr/>
              <a:t>2/25/2013</a:t>
            </a:fld>
            <a:endParaRPr lang="en-US"/>
          </a:p>
        </p:txBody>
      </p:sp>
      <p:sp>
        <p:nvSpPr>
          <p:cNvPr id="5" name="Footer Placeholder 4"/>
          <p:cNvSpPr>
            <a:spLocks noGrp="1"/>
          </p:cNvSpPr>
          <p:nvPr>
            <p:ph type="ftr" sz="quarter" idx="11"/>
          </p:nvPr>
        </p:nvSpPr>
        <p:spPr>
          <a:xfrm>
            <a:off x="457200" y="4860727"/>
            <a:ext cx="4260056" cy="225623"/>
          </a:xfrm>
        </p:spPr>
        <p:txBody>
          <a:bodyPr/>
          <a:lstStyle/>
          <a:p>
            <a:endParaRPr lang="en-US"/>
          </a:p>
        </p:txBody>
      </p:sp>
      <p:sp>
        <p:nvSpPr>
          <p:cNvPr id="6" name="Slide Number Placeholder 5"/>
          <p:cNvSpPr>
            <a:spLocks noGrp="1"/>
          </p:cNvSpPr>
          <p:nvPr>
            <p:ph type="sldNum" sz="quarter" idx="12"/>
          </p:nvPr>
        </p:nvSpPr>
        <p:spPr/>
        <p:txBody>
          <a:bodyPr/>
          <a:lstStyle/>
          <a:p>
            <a:fld id="{525BD401-C98E-4D25-9B09-3DB4A77CA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5277"/>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790972" y="70339"/>
            <a:ext cx="1419713"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4857750"/>
            <a:ext cx="2133600" cy="228600"/>
          </a:xfrm>
        </p:spPr>
        <p:txBody>
          <a:bodyPr/>
          <a:lstStyle/>
          <a:p>
            <a:fld id="{FC80BE84-C0C5-4839-81F7-AD633652E140}" type="datetimeFigureOut">
              <a:rPr lang="en-US" smtClean="0"/>
              <a:pPr/>
              <a:t>2/25/2013</a:t>
            </a:fld>
            <a:endParaRPr lang="en-US"/>
          </a:p>
        </p:txBody>
      </p:sp>
      <p:sp>
        <p:nvSpPr>
          <p:cNvPr id="5" name="Footer Placeholder 4"/>
          <p:cNvSpPr>
            <a:spLocks noGrp="1"/>
          </p:cNvSpPr>
          <p:nvPr>
            <p:ph type="ftr" sz="quarter" idx="11"/>
          </p:nvPr>
        </p:nvSpPr>
        <p:spPr>
          <a:xfrm>
            <a:off x="2619376" y="4860727"/>
            <a:ext cx="4260056" cy="225623"/>
          </a:xfrm>
        </p:spPr>
        <p:txBody>
          <a:bodyPr/>
          <a:lstStyle/>
          <a:p>
            <a:endParaRPr lang="en-US"/>
          </a:p>
        </p:txBody>
      </p:sp>
      <p:sp>
        <p:nvSpPr>
          <p:cNvPr id="6" name="Slide Number Placeholder 5"/>
          <p:cNvSpPr>
            <a:spLocks noGrp="1"/>
          </p:cNvSpPr>
          <p:nvPr>
            <p:ph type="sldNum" sz="quarter" idx="12"/>
          </p:nvPr>
        </p:nvSpPr>
        <p:spPr>
          <a:xfrm>
            <a:off x="8451056" y="607219"/>
            <a:ext cx="502920" cy="225623"/>
          </a:xfrm>
        </p:spPr>
        <p:txBody>
          <a:bodyPr/>
          <a:lstStyle/>
          <a:p>
            <a:fld id="{525BD401-C98E-4D25-9B09-3DB4A77CA888}" type="slidenum">
              <a:rPr lang="en-US" smtClean="0"/>
              <a:pPr/>
              <a:t>‹#›</a:t>
            </a:fld>
            <a:endParaRPr lang="en-US"/>
          </a:p>
        </p:txBody>
      </p:sp>
      <p:cxnSp>
        <p:nvCxnSpPr>
          <p:cNvPr id="11" name="Straight Connector 10"/>
          <p:cNvCxnSpPr/>
          <p:nvPr/>
        </p:nvCxnSpPr>
        <p:spPr>
          <a:xfrm rot="10800000">
            <a:off x="6468797" y="703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5275"/>
            <a:ext cx="9136966" cy="5132951"/>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03599"/>
            <a:ext cx="7239000" cy="1021556"/>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225152"/>
            <a:ext cx="3886200" cy="17145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4860728"/>
            <a:ext cx="2133600" cy="226314"/>
          </a:xfrm>
        </p:spPr>
        <p:txBody>
          <a:bodyPr/>
          <a:lstStyle/>
          <a:p>
            <a:fld id="{FC80BE84-C0C5-4839-81F7-AD633652E140}" type="datetimeFigureOut">
              <a:rPr lang="en-US" smtClean="0"/>
              <a:pPr/>
              <a:t>2/25/2013</a:t>
            </a:fld>
            <a:endParaRPr lang="en-US"/>
          </a:p>
        </p:txBody>
      </p:sp>
      <p:sp>
        <p:nvSpPr>
          <p:cNvPr id="6" name="Footer Placeholder 5"/>
          <p:cNvSpPr>
            <a:spLocks noGrp="1"/>
          </p:cNvSpPr>
          <p:nvPr>
            <p:ph type="ftr" sz="quarter" idx="11"/>
          </p:nvPr>
        </p:nvSpPr>
        <p:spPr>
          <a:xfrm>
            <a:off x="457200" y="4860728"/>
            <a:ext cx="4260056" cy="226314"/>
          </a:xfrm>
        </p:spPr>
        <p:txBody>
          <a:bodyPr/>
          <a:lstStyle/>
          <a:p>
            <a:endParaRPr lang="en-US"/>
          </a:p>
        </p:txBody>
      </p:sp>
      <p:sp>
        <p:nvSpPr>
          <p:cNvPr id="7" name="Slide Number Placeholder 6"/>
          <p:cNvSpPr>
            <a:spLocks noGrp="1"/>
          </p:cNvSpPr>
          <p:nvPr>
            <p:ph type="sldNum" sz="quarter" idx="12"/>
          </p:nvPr>
        </p:nvSpPr>
        <p:spPr>
          <a:xfrm>
            <a:off x="7589520" y="4860728"/>
            <a:ext cx="502920" cy="226314"/>
          </a:xfrm>
        </p:spPr>
        <p:txBody>
          <a:bodyPr/>
          <a:lstStyle/>
          <a:p>
            <a:fld id="{525BD401-C98E-4D25-9B09-3DB4A77CA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4860728"/>
            <a:ext cx="2130552" cy="226314"/>
          </a:xfrm>
        </p:spPr>
        <p:txBody>
          <a:bodyPr/>
          <a:lstStyle/>
          <a:p>
            <a:fld id="{FC80BE84-C0C5-4839-81F7-AD633652E140}" type="datetimeFigureOut">
              <a:rPr lang="en-US" smtClean="0"/>
              <a:pPr/>
              <a:t>2/25/2013</a:t>
            </a:fld>
            <a:endParaRPr lang="en-US"/>
          </a:p>
        </p:txBody>
      </p:sp>
      <p:sp>
        <p:nvSpPr>
          <p:cNvPr id="8" name="Footer Placeholder 7"/>
          <p:cNvSpPr>
            <a:spLocks noGrp="1"/>
          </p:cNvSpPr>
          <p:nvPr>
            <p:ph type="ftr" sz="quarter" idx="11"/>
          </p:nvPr>
        </p:nvSpPr>
        <p:spPr>
          <a:xfrm>
            <a:off x="457200" y="4860728"/>
            <a:ext cx="4261104" cy="226314"/>
          </a:xfrm>
        </p:spPr>
        <p:txBody>
          <a:bodyPr/>
          <a:lstStyle/>
          <a:p>
            <a:endParaRPr lang="en-US"/>
          </a:p>
        </p:txBody>
      </p:sp>
      <p:sp>
        <p:nvSpPr>
          <p:cNvPr id="9" name="Slide Number Placeholder 8"/>
          <p:cNvSpPr>
            <a:spLocks noGrp="1"/>
          </p:cNvSpPr>
          <p:nvPr>
            <p:ph type="sldNum" sz="quarter" idx="12"/>
          </p:nvPr>
        </p:nvSpPr>
        <p:spPr>
          <a:xfrm>
            <a:off x="7589520" y="4862322"/>
            <a:ext cx="502920" cy="226314"/>
          </a:xfrm>
        </p:spPr>
        <p:txBody>
          <a:bodyPr/>
          <a:lstStyle>
            <a:lvl1pPr algn="ctr">
              <a:defRPr/>
            </a:lvl1pPr>
          </a:lstStyle>
          <a:p>
            <a:fld id="{525BD401-C98E-4D25-9B09-3DB4A77CA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80BE84-C0C5-4839-81F7-AD633652E140}" type="datetimeFigureOut">
              <a:rPr lang="en-US" smtClean="0"/>
              <a:pPr/>
              <a:t>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BD401-C98E-4D25-9B09-3DB4A77CA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4860728"/>
            <a:ext cx="2133600" cy="226314"/>
          </a:xfrm>
        </p:spPr>
        <p:txBody>
          <a:bodyPr/>
          <a:lstStyle/>
          <a:p>
            <a:fld id="{FC80BE84-C0C5-4839-81F7-AD633652E140}" type="datetimeFigureOut">
              <a:rPr lang="en-US" smtClean="0"/>
              <a:pPr/>
              <a:t>2/25/2013</a:t>
            </a:fld>
            <a:endParaRPr lang="en-US"/>
          </a:p>
        </p:txBody>
      </p:sp>
      <p:sp>
        <p:nvSpPr>
          <p:cNvPr id="3" name="Footer Placeholder 2"/>
          <p:cNvSpPr>
            <a:spLocks noGrp="1"/>
          </p:cNvSpPr>
          <p:nvPr>
            <p:ph type="ftr" sz="quarter" idx="11"/>
          </p:nvPr>
        </p:nvSpPr>
        <p:spPr>
          <a:xfrm>
            <a:off x="457200" y="4861418"/>
            <a:ext cx="4260056" cy="225623"/>
          </a:xfrm>
        </p:spPr>
        <p:txBody>
          <a:bodyPr/>
          <a:lstStyle/>
          <a:p>
            <a:endParaRPr lang="en-US"/>
          </a:p>
        </p:txBody>
      </p:sp>
      <p:sp>
        <p:nvSpPr>
          <p:cNvPr id="4" name="Slide Number Placeholder 3"/>
          <p:cNvSpPr>
            <a:spLocks noGrp="1"/>
          </p:cNvSpPr>
          <p:nvPr>
            <p:ph type="sldNum" sz="quarter" idx="12"/>
          </p:nvPr>
        </p:nvSpPr>
        <p:spPr>
          <a:xfrm>
            <a:off x="7589520" y="4860728"/>
            <a:ext cx="502920" cy="226314"/>
          </a:xfrm>
        </p:spPr>
        <p:txBody>
          <a:bodyPr/>
          <a:lstStyle/>
          <a:p>
            <a:fld id="{525BD401-C98E-4D25-9B09-3DB4A77CA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275748"/>
            <a:ext cx="2438400" cy="44577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4917186"/>
            <a:ext cx="2133600" cy="226314"/>
          </a:xfrm>
        </p:spPr>
        <p:txBody>
          <a:bodyPr/>
          <a:lstStyle>
            <a:lvl1pPr>
              <a:defRPr sz="900"/>
            </a:lvl1pPr>
          </a:lstStyle>
          <a:p>
            <a:fld id="{FC80BE84-C0C5-4839-81F7-AD633652E140}" type="datetimeFigureOut">
              <a:rPr lang="en-US" smtClean="0"/>
              <a:pPr/>
              <a:t>2/25/2013</a:t>
            </a:fld>
            <a:endParaRPr lang="en-US"/>
          </a:p>
        </p:txBody>
      </p:sp>
      <p:sp>
        <p:nvSpPr>
          <p:cNvPr id="6" name="Footer Placeholder 5"/>
          <p:cNvSpPr>
            <a:spLocks noGrp="1"/>
          </p:cNvSpPr>
          <p:nvPr>
            <p:ph type="ftr" sz="quarter" idx="11"/>
          </p:nvPr>
        </p:nvSpPr>
        <p:spPr>
          <a:xfrm>
            <a:off x="1135856" y="4917186"/>
            <a:ext cx="5143120" cy="226314"/>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4917186"/>
            <a:ext cx="502920" cy="226314"/>
          </a:xfrm>
        </p:spPr>
        <p:txBody>
          <a:bodyPr/>
          <a:lstStyle>
            <a:lvl1pPr>
              <a:defRPr sz="900"/>
            </a:lvl1pPr>
          </a:lstStyle>
          <a:p>
            <a:fld id="{525BD401-C98E-4D25-9B09-3DB4A77CA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280475"/>
            <a:ext cx="7333488" cy="41148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4917186"/>
            <a:ext cx="2103120" cy="226314"/>
          </a:xfrm>
        </p:spPr>
        <p:txBody>
          <a:bodyPr/>
          <a:lstStyle>
            <a:lvl1pPr>
              <a:defRPr sz="900"/>
            </a:lvl1pPr>
          </a:lstStyle>
          <a:p>
            <a:fld id="{FC80BE84-C0C5-4839-81F7-AD633652E140}" type="datetimeFigureOut">
              <a:rPr lang="en-US" smtClean="0"/>
              <a:pPr/>
              <a:t>2/25/2013</a:t>
            </a:fld>
            <a:endParaRPr lang="en-US"/>
          </a:p>
        </p:txBody>
      </p:sp>
      <p:sp>
        <p:nvSpPr>
          <p:cNvPr id="6" name="Footer Placeholder 5"/>
          <p:cNvSpPr>
            <a:spLocks noGrp="1"/>
          </p:cNvSpPr>
          <p:nvPr>
            <p:ph type="ftr" sz="quarter" idx="11"/>
          </p:nvPr>
        </p:nvSpPr>
        <p:spPr>
          <a:xfrm>
            <a:off x="1170432" y="4917878"/>
            <a:ext cx="4948072" cy="226314"/>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4917186"/>
            <a:ext cx="365760" cy="226314"/>
          </a:xfrm>
        </p:spPr>
        <p:txBody>
          <a:bodyPr/>
          <a:lstStyle>
            <a:lvl1pPr algn="ctr">
              <a:defRPr sz="900"/>
            </a:lvl1pPr>
          </a:lstStyle>
          <a:p>
            <a:fld id="{525BD401-C98E-4D25-9B09-3DB4A77CA8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0552"/>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5275"/>
            <a:ext cx="9136966" cy="5132951"/>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7" y="371130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00620"/>
            <a:ext cx="8229600" cy="1049274"/>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412106"/>
            <a:ext cx="8229600" cy="3429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4860728"/>
            <a:ext cx="2133600" cy="226314"/>
          </a:xfrm>
          <a:prstGeom prst="rect">
            <a:avLst/>
          </a:prstGeom>
        </p:spPr>
        <p:txBody>
          <a:bodyPr vert="horz" anchor="b"/>
          <a:lstStyle>
            <a:lvl1pPr algn="l" eaLnBrk="1" latinLnBrk="0" hangingPunct="1">
              <a:defRPr kumimoji="0" sz="1000" b="0">
                <a:solidFill>
                  <a:schemeClr val="tx1"/>
                </a:solidFill>
              </a:defRPr>
            </a:lvl1pPr>
          </a:lstStyle>
          <a:p>
            <a:fld id="{FC80BE84-C0C5-4839-81F7-AD633652E140}" type="datetimeFigureOut">
              <a:rPr lang="en-US" smtClean="0"/>
              <a:pPr/>
              <a:t>2/25/2013</a:t>
            </a:fld>
            <a:endParaRPr lang="en-US"/>
          </a:p>
        </p:txBody>
      </p:sp>
      <p:sp>
        <p:nvSpPr>
          <p:cNvPr id="3" name="Footer Placeholder 2"/>
          <p:cNvSpPr>
            <a:spLocks noGrp="1"/>
          </p:cNvSpPr>
          <p:nvPr>
            <p:ph type="ftr" sz="quarter" idx="3"/>
          </p:nvPr>
        </p:nvSpPr>
        <p:spPr>
          <a:xfrm>
            <a:off x="457200" y="4861418"/>
            <a:ext cx="4260056" cy="225623"/>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4860728"/>
            <a:ext cx="502920" cy="226314"/>
          </a:xfrm>
          <a:prstGeom prst="rect">
            <a:avLst/>
          </a:prstGeom>
        </p:spPr>
        <p:txBody>
          <a:bodyPr vert="horz" anchor="b"/>
          <a:lstStyle>
            <a:lvl1pPr algn="ctr" eaLnBrk="1" latinLnBrk="0" hangingPunct="1">
              <a:defRPr kumimoji="0" sz="1200">
                <a:solidFill>
                  <a:schemeClr val="tx1"/>
                </a:solidFill>
              </a:defRPr>
            </a:lvl1pPr>
          </a:lstStyle>
          <a:p>
            <a:fld id="{525BD401-C98E-4D25-9B09-3DB4A77CA88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nwp.org/cs/public/print/resource/14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Phrases-Powerpoint-2010.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Commas%20-%20by%20Purdue%20Online%20Writing%20Lab.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Writing with Impact</a:t>
            </a:r>
            <a:endParaRPr lang="en-US" sz="6000" b="1" dirty="0"/>
          </a:p>
        </p:txBody>
      </p:sp>
      <p:sp>
        <p:nvSpPr>
          <p:cNvPr id="3" name="Subtitle 2"/>
          <p:cNvSpPr>
            <a:spLocks noGrp="1"/>
          </p:cNvSpPr>
          <p:nvPr>
            <p:ph type="subTitle" idx="1"/>
          </p:nvPr>
        </p:nvSpPr>
        <p:spPr/>
        <p:txBody>
          <a:bodyPr/>
          <a:lstStyle/>
          <a:p>
            <a:r>
              <a:rPr lang="en-US" dirty="0" smtClean="0"/>
              <a:t>FCAT Writing 2.0</a:t>
            </a:r>
            <a:endParaRPr lang="en-US" dirty="0"/>
          </a:p>
        </p:txBody>
      </p:sp>
    </p:spTree>
    <p:extLst>
      <p:ext uri="{BB962C8B-B14F-4D97-AF65-F5344CB8AC3E}">
        <p14:creationId xmlns:p14="http://schemas.microsoft.com/office/powerpoint/2010/main" xmlns="" val="2959653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Transitions – Three Problems to Avoid</a:t>
            </a:r>
            <a:endParaRPr lang="en-US" sz="2000" b="1" dirty="0"/>
          </a:p>
        </p:txBody>
      </p:sp>
      <p:sp>
        <p:nvSpPr>
          <p:cNvPr id="3" name="Content Placeholder 2"/>
          <p:cNvSpPr>
            <a:spLocks noGrp="1"/>
          </p:cNvSpPr>
          <p:nvPr>
            <p:ph idx="1"/>
          </p:nvPr>
        </p:nvSpPr>
        <p:spPr>
          <a:xfrm>
            <a:off x="457200" y="819150"/>
            <a:ext cx="8229600" cy="4381501"/>
          </a:xfrm>
        </p:spPr>
        <p:txBody>
          <a:bodyPr>
            <a:normAutofit fontScale="55000" lnSpcReduction="20000"/>
          </a:bodyPr>
          <a:lstStyle/>
          <a:p>
            <a:pPr marL="64008" indent="0">
              <a:buNone/>
            </a:pPr>
            <a:r>
              <a:rPr lang="en-US" b="1" dirty="0"/>
              <a:t>Avoid errors that can occur with the use of transitions.</a:t>
            </a:r>
          </a:p>
          <a:p>
            <a:r>
              <a:rPr lang="en-US" dirty="0"/>
              <a:t>Just like any other words, transitional words and phrases must be used carefully so that they do not cause errors. Both sentence fragments and comma splices sometimes occur when transitional words are added to an essay. These two errors are illustrated below</a:t>
            </a:r>
            <a:r>
              <a:rPr lang="en-US" dirty="0" smtClean="0"/>
              <a:t>.</a:t>
            </a:r>
          </a:p>
          <a:p>
            <a:endParaRPr lang="en-US" dirty="0"/>
          </a:p>
          <a:p>
            <a:pPr marL="64008" indent="0">
              <a:buNone/>
            </a:pPr>
            <a:r>
              <a:rPr lang="en-US" b="1" dirty="0"/>
              <a:t>Sentence Fragment: </a:t>
            </a:r>
            <a:r>
              <a:rPr lang="en-US" dirty="0"/>
              <a:t>Resulting in the woman's search for companionship elsewhere.</a:t>
            </a:r>
          </a:p>
          <a:p>
            <a:pPr marL="64008" indent="0">
              <a:buNone/>
            </a:pPr>
            <a:r>
              <a:rPr lang="en-US" b="1" dirty="0"/>
              <a:t>Corrected Sentence: </a:t>
            </a:r>
            <a:r>
              <a:rPr lang="en-US" dirty="0"/>
              <a:t>George seems to ignore his wife, resulting in the woman's search for companionship elsewhere</a:t>
            </a:r>
            <a:r>
              <a:rPr lang="en-US" dirty="0" smtClean="0"/>
              <a:t>.</a:t>
            </a:r>
          </a:p>
          <a:p>
            <a:pPr marL="64008" indent="0">
              <a:buNone/>
            </a:pPr>
            <a:endParaRPr lang="en-US" dirty="0"/>
          </a:p>
          <a:p>
            <a:pPr marL="64008" indent="0">
              <a:buNone/>
            </a:pPr>
            <a:r>
              <a:rPr lang="en-US" b="1" dirty="0"/>
              <a:t>Comma splice: </a:t>
            </a:r>
            <a:r>
              <a:rPr lang="en-US" dirty="0"/>
              <a:t>The woman sees the cat out in the rain, however the cat is gone by the time the woman goes outside.</a:t>
            </a:r>
          </a:p>
          <a:p>
            <a:pPr marL="64008" indent="0">
              <a:buNone/>
            </a:pPr>
            <a:r>
              <a:rPr lang="en-US" b="1" dirty="0"/>
              <a:t>Corrected Sentence: </a:t>
            </a:r>
            <a:r>
              <a:rPr lang="en-US" dirty="0"/>
              <a:t>The woman sees the cat out in the rain; however, the cat is gone by the time the woman goes outside.</a:t>
            </a:r>
          </a:p>
          <a:p>
            <a:pPr marL="64008" indent="0">
              <a:buNone/>
            </a:pPr>
            <a:r>
              <a:rPr lang="en-US" b="1" dirty="0"/>
              <a:t>Corrected Sentence: </a:t>
            </a:r>
            <a:r>
              <a:rPr lang="en-US" dirty="0"/>
              <a:t>The woman sees the cat out in the rain. However, the cat is gone by the time the woman goes outside.</a:t>
            </a:r>
          </a:p>
        </p:txBody>
      </p:sp>
    </p:spTree>
    <p:extLst>
      <p:ext uri="{BB962C8B-B14F-4D97-AF65-F5344CB8AC3E}">
        <p14:creationId xmlns:p14="http://schemas.microsoft.com/office/powerpoint/2010/main" xmlns="" val="160639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Support – Be Specific &amp; Illustrative</a:t>
            </a:r>
            <a:endParaRPr lang="en-US" sz="2000" b="1" dirty="0"/>
          </a:p>
        </p:txBody>
      </p:sp>
      <p:sp>
        <p:nvSpPr>
          <p:cNvPr id="3" name="Content Placeholder 2"/>
          <p:cNvSpPr>
            <a:spLocks noGrp="1"/>
          </p:cNvSpPr>
          <p:nvPr>
            <p:ph idx="1"/>
          </p:nvPr>
        </p:nvSpPr>
        <p:spPr>
          <a:xfrm>
            <a:off x="457200" y="742950"/>
            <a:ext cx="8229600" cy="4343400"/>
          </a:xfrm>
        </p:spPr>
        <p:txBody>
          <a:bodyPr>
            <a:normAutofit fontScale="32500" lnSpcReduction="20000"/>
          </a:bodyPr>
          <a:lstStyle/>
          <a:p>
            <a:pPr marL="64008" indent="0">
              <a:buNone/>
            </a:pPr>
            <a:r>
              <a:rPr lang="en-US" b="1" dirty="0"/>
              <a:t>A Home </a:t>
            </a:r>
            <a:r>
              <a:rPr lang="en-US" b="1" dirty="0" smtClean="0"/>
              <a:t>Destroyed</a:t>
            </a:r>
          </a:p>
          <a:p>
            <a:pPr marL="64008" indent="0">
              <a:buNone/>
            </a:pPr>
            <a:endParaRPr lang="en-US" b="1" dirty="0"/>
          </a:p>
          <a:p>
            <a:pPr marL="64008" indent="0">
              <a:buNone/>
            </a:pPr>
            <a:r>
              <a:rPr lang="en-US" dirty="0"/>
              <a:t>I was seven years old when I saw the ocean for the first time. My grandmother had invited me to visit her near Okinawa, Japan. I will never forget that encounter—the intense sun, the endless horizon, the infinite shades of blue that dissolved any boundary between sky and waves. And most of all, the secret of the water. Swimming in those waters was like diving into a kaleidoscope, deceptively plain on the outside, but a show of colors on the inside, waiting to dazzle me, mesmerize me. Those colors! Coral reefs—pink, green, red, purple—covered the seafloor; streaks of sunlight illuminated them, the swaying water creating a dance of hues. And weaving in and out of the contours of coral swam brilliant fish that synchronized every movement with the water, creating one body, one living entity. I longed to join and flow with them to the music of the waves; that's where I felt I belonged. And leaving was like parting home, not going home.</a:t>
            </a:r>
          </a:p>
          <a:p>
            <a:endParaRPr lang="en-US" dirty="0"/>
          </a:p>
          <a:p>
            <a:pPr marL="64008" indent="0">
              <a:buNone/>
            </a:pPr>
            <a:r>
              <a:rPr lang="en-US" dirty="0"/>
              <a:t>Five years later, I returned. At first, all seemed to match my memory: the crystalline waters and that open horizon with the sun daring to come closer to Earth. But the second I dove in, I knew my home had vanished...white. That's all I could see around me: bone-white death. I couldn't accept it. I kept swimming farther out, hoping to catch even the smallest hint of color. But there was no sign of that brilliant garden I remembered, just fragments of bleached coral. It was like looking down onto the aftermath of a war: a bombed city, with only the crumbles of cement to testify for the great buildings that once stood. But who was the culprit behind this egregious attack?</a:t>
            </a:r>
          </a:p>
          <a:p>
            <a:pPr marL="64008" indent="0">
              <a:buNone/>
            </a:pPr>
            <a:endParaRPr lang="en-US" dirty="0"/>
          </a:p>
          <a:p>
            <a:pPr marL="64008" indent="0">
              <a:buNone/>
            </a:pPr>
            <a:r>
              <a:rPr lang="en-US" dirty="0"/>
              <a:t>Though at the age of twelve, I couldn't even begin to guess, I now know the answer is us. Humans are an impressive species: we have traveled to every continent, adapted to countless environments, and innovated to create comfortable means of living. But in the process, we have stolen the colors from nature all around the globe, just as we did that coral reef. Our trail of white has penetrated the forests, the oceans, the grasslands, and spread like a wild disease. I, too, have left a white footprint, so I have a responsibility to right these wrongs, to repaint those colors, and to preserve the ones that remain. Some question why I should care. The answer is simple: this planet is my home, my birthplace. And that, in and of itself, is an inseparable bond and a timeless connection. Nature has allowed me my life, so I have no right to deny its life. As Jane </a:t>
            </a:r>
            <a:r>
              <a:rPr lang="en-US" dirty="0" err="1"/>
              <a:t>Goodall</a:t>
            </a:r>
            <a:r>
              <a:rPr lang="en-US" dirty="0"/>
              <a:t> once said, "If we kill off the wild, then we are killing a part of our souls." This is my soul—our soul. I know that I alone cannot protect this soul, so I will not make a promise that I cannot fulfill. But this promise I will make: I will do what I can do.</a:t>
            </a:r>
          </a:p>
        </p:txBody>
      </p:sp>
    </p:spTree>
    <p:extLst>
      <p:ext uri="{BB962C8B-B14F-4D97-AF65-F5344CB8AC3E}">
        <p14:creationId xmlns:p14="http://schemas.microsoft.com/office/powerpoint/2010/main" xmlns="" val="51164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466130"/>
          </a:xfrm>
        </p:spPr>
        <p:txBody>
          <a:bodyPr>
            <a:normAutofit/>
          </a:bodyPr>
          <a:lstStyle/>
          <a:p>
            <a:pPr algn="ctr"/>
            <a:r>
              <a:rPr lang="en-US" sz="2000" b="1" dirty="0" smtClean="0"/>
              <a:t>Support – Be Specific &amp; Illustrative</a:t>
            </a:r>
            <a:endParaRPr lang="en-US" sz="2000" b="1" dirty="0"/>
          </a:p>
        </p:txBody>
      </p:sp>
      <p:sp>
        <p:nvSpPr>
          <p:cNvPr id="3" name="Content Placeholder 2"/>
          <p:cNvSpPr>
            <a:spLocks noGrp="1"/>
          </p:cNvSpPr>
          <p:nvPr>
            <p:ph idx="1"/>
          </p:nvPr>
        </p:nvSpPr>
        <p:spPr>
          <a:xfrm>
            <a:off x="457200" y="666750"/>
            <a:ext cx="8229600" cy="4174356"/>
          </a:xfrm>
        </p:spPr>
        <p:txBody>
          <a:bodyPr>
            <a:normAutofit fontScale="70000" lnSpcReduction="20000"/>
          </a:bodyPr>
          <a:lstStyle/>
          <a:p>
            <a:pPr marL="64008" indent="0">
              <a:buNone/>
            </a:pPr>
            <a:r>
              <a:rPr lang="en-US" dirty="0"/>
              <a:t>Admissions Reader Comments</a:t>
            </a:r>
          </a:p>
          <a:p>
            <a:r>
              <a:rPr lang="en-US" dirty="0"/>
              <a:t>Reading the essay, I get the sense that Nina is both intellectually curious and committed to scientific and environmental research. Though Nina's essay is well written, what makes it so strong is that it also conveys a personal connection to larger environmental issues. Too often, students write about issues—political, educational, environmental, etc.—in an impersonal and argumentative way. The college essay isn't a thesis; it's meant to be a reflection of who the student is, and Nina's love of the ocean, of travel, and of the environment gives me a glimpse of who she is as an individual.</a:t>
            </a:r>
          </a:p>
          <a:p>
            <a:r>
              <a:rPr lang="en-US" dirty="0"/>
              <a:t>—Dana </a:t>
            </a:r>
            <a:r>
              <a:rPr lang="en-US" dirty="0" err="1"/>
              <a:t>Messinger</a:t>
            </a:r>
            <a:r>
              <a:rPr lang="en-US" dirty="0"/>
              <a:t>, Senior Assistant Director of Admissions</a:t>
            </a:r>
          </a:p>
        </p:txBody>
      </p:sp>
    </p:spTree>
    <p:extLst>
      <p:ext uri="{BB962C8B-B14F-4D97-AF65-F5344CB8AC3E}">
        <p14:creationId xmlns:p14="http://schemas.microsoft.com/office/powerpoint/2010/main" xmlns="" val="3383563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Support – Be Specific &amp; Illustrative</a:t>
            </a:r>
            <a:endParaRPr lang="en-US" sz="2000" b="1" dirty="0"/>
          </a:p>
        </p:txBody>
      </p:sp>
      <p:sp>
        <p:nvSpPr>
          <p:cNvPr id="3" name="Content Placeholder 2"/>
          <p:cNvSpPr>
            <a:spLocks noGrp="1"/>
          </p:cNvSpPr>
          <p:nvPr>
            <p:ph idx="1"/>
          </p:nvPr>
        </p:nvSpPr>
        <p:spPr>
          <a:xfrm>
            <a:off x="457200" y="666750"/>
            <a:ext cx="8229600" cy="4174356"/>
          </a:xfrm>
        </p:spPr>
        <p:txBody>
          <a:bodyPr>
            <a:normAutofit fontScale="47500" lnSpcReduction="20000"/>
          </a:bodyPr>
          <a:lstStyle/>
          <a:p>
            <a:pPr marL="64008" indent="0">
              <a:buNone/>
            </a:pPr>
            <a:r>
              <a:rPr lang="en-US" b="1" dirty="0" err="1" smtClean="0"/>
              <a:t>Dharamsala</a:t>
            </a:r>
            <a:endParaRPr lang="en-US" b="1" dirty="0" smtClean="0"/>
          </a:p>
          <a:p>
            <a:pPr marL="64008" indent="0">
              <a:buNone/>
            </a:pPr>
            <a:endParaRPr lang="en-US" b="1" dirty="0"/>
          </a:p>
          <a:p>
            <a:pPr marL="64008" indent="0">
              <a:buNone/>
            </a:pPr>
            <a:r>
              <a:rPr lang="en-US" dirty="0"/>
              <a:t>I sat nervously in the plastic chair, my cotton </a:t>
            </a:r>
            <a:r>
              <a:rPr lang="en-US" dirty="0" err="1"/>
              <a:t>chupa</a:t>
            </a:r>
            <a:r>
              <a:rPr lang="en-US" dirty="0"/>
              <a:t> tied a bit too tightly. A few robed monks sat quietly by a water cooler. After a short wait, a guide led my group through the palace gardens into the Karmapa's office. The room was </a:t>
            </a:r>
            <a:r>
              <a:rPr lang="en-US" dirty="0" err="1"/>
              <a:t>1970s</a:t>
            </a:r>
            <a:r>
              <a:rPr lang="en-US" dirty="0"/>
              <a:t> inspired: paneled oak walls, Venetian blinds, and a plaid couch atop an Oriental rug. Seemingly out of place, the Karmapa sat gloomily, dressed in a traditional vermillion robe.</a:t>
            </a:r>
          </a:p>
          <a:p>
            <a:pPr marL="64008" indent="0">
              <a:buNone/>
            </a:pPr>
            <a:endParaRPr lang="en-US" dirty="0"/>
          </a:p>
          <a:p>
            <a:pPr marL="64008" indent="0">
              <a:buNone/>
            </a:pPr>
            <a:r>
              <a:rPr lang="en-US" dirty="0"/>
              <a:t>My fixation with India began with a paperback copy of Arrow of the Blue-Skinned God. The book depicted India as a blend of modernism and tradition; a country illustrated in Vedic literature as utopian and mystic, yet today a fusion of Hinduism and urban development. My love of India stems from its multifaceted personalities, its ability to function as a center of religious fervor, a backdrop for historical events of great import, and a cosmopolitan nation of both metropolises and pastoral communities. I envisioned glass cities laced with smog, burlap bags of spices, crumbling shrines coughing undulating incense rather than the monochromic lifestyle of the Main Line. Readily submitting to India's allure, I signed up for a service trip to explore the cultures of India by teaching English in a small village. Travel, especially for service, propels me to journey beyond suburbia and to explore the world, whether it is as a student ambassador in China or an English teacher in Tanzania. However, an itinerary mix-up landed me in the foothills of the Himalayas, far from the India I had read about.</a:t>
            </a:r>
          </a:p>
        </p:txBody>
      </p:sp>
    </p:spTree>
    <p:extLst>
      <p:ext uri="{BB962C8B-B14F-4D97-AF65-F5344CB8AC3E}">
        <p14:creationId xmlns:p14="http://schemas.microsoft.com/office/powerpoint/2010/main" xmlns="" val="756674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1600" b="1" dirty="0" smtClean="0"/>
              <a:t>Support – Be Specific &amp; Illustrative</a:t>
            </a:r>
            <a:endParaRPr lang="en-US" sz="1600" b="1" dirty="0"/>
          </a:p>
        </p:txBody>
      </p:sp>
      <p:sp>
        <p:nvSpPr>
          <p:cNvPr id="3" name="Content Placeholder 2"/>
          <p:cNvSpPr>
            <a:spLocks noGrp="1"/>
          </p:cNvSpPr>
          <p:nvPr>
            <p:ph idx="1"/>
          </p:nvPr>
        </p:nvSpPr>
        <p:spPr>
          <a:xfrm>
            <a:off x="457200" y="666750"/>
            <a:ext cx="8229600" cy="4724400"/>
          </a:xfrm>
        </p:spPr>
        <p:txBody>
          <a:bodyPr>
            <a:normAutofit fontScale="40000" lnSpcReduction="20000"/>
          </a:bodyPr>
          <a:lstStyle/>
          <a:p>
            <a:pPr marL="64008" indent="0">
              <a:buNone/>
            </a:pPr>
            <a:r>
              <a:rPr lang="en-US" sz="3500" b="1" dirty="0"/>
              <a:t>Don't Be </a:t>
            </a:r>
            <a:r>
              <a:rPr lang="en-US" sz="3500" b="1" dirty="0" smtClean="0"/>
              <a:t>Sorry</a:t>
            </a:r>
          </a:p>
          <a:p>
            <a:pPr marL="64008" indent="0">
              <a:buNone/>
            </a:pPr>
            <a:endParaRPr lang="en-US" b="1" dirty="0"/>
          </a:p>
          <a:p>
            <a:pPr marL="64008" indent="0">
              <a:buNone/>
            </a:pPr>
            <a:r>
              <a:rPr lang="en-US" dirty="0"/>
              <a:t>It was a raw, blustery March day and I was leading four classmates to my house to hash out the remaining details of our current English presentation. When I opened the door, however, I received a surprise. I had not anticipated my mother still being home and neither had my group members. Their faces turned slightly blank, as if they were trying to hide their confusion and surprise. The previously relaxed atmosphere had become very formal and quiet. I had seen this before.</a:t>
            </a:r>
          </a:p>
          <a:p>
            <a:pPr marL="64008" indent="0">
              <a:buNone/>
            </a:pPr>
            <a:endParaRPr lang="en-US" dirty="0"/>
          </a:p>
          <a:p>
            <a:pPr marL="64008" indent="0">
              <a:buNone/>
            </a:pPr>
            <a:r>
              <a:rPr lang="en-US" dirty="0"/>
              <a:t>My group members had only observed my mom for a few seconds, but it was long enough to ignite their curiosity. I casually explained that the woman in the wheelchair they had just seen was my mother and that she has M.S.—multiple sclerosis. This is a fact I have relayed dozens of times throughout my life, and I thought nothing of it as I took my group member's heavy winter jackets and hung them up.</a:t>
            </a:r>
          </a:p>
          <a:p>
            <a:pPr marL="64008" indent="0">
              <a:buNone/>
            </a:pPr>
            <a:endParaRPr lang="en-US" dirty="0"/>
          </a:p>
          <a:p>
            <a:pPr marL="64008" indent="0">
              <a:buNone/>
            </a:pPr>
            <a:r>
              <a:rPr lang="en-US" dirty="0"/>
              <a:t>But one of the girls immediately said, "Oh, I'm sorry."</a:t>
            </a:r>
          </a:p>
          <a:p>
            <a:pPr marL="64008" indent="0">
              <a:buNone/>
            </a:pPr>
            <a:endParaRPr lang="en-US" dirty="0"/>
          </a:p>
          <a:p>
            <a:pPr marL="64008" indent="0">
              <a:buNone/>
            </a:pPr>
            <a:r>
              <a:rPr lang="en-US" dirty="0"/>
              <a:t>I was actually speechless. Sorry? Sorry for what? No one has ever said those words to me before regarding my mother, and I did not know how to respond. You say "I'm sorry" when someone's uncle passes away or when their pet dies; only "bad" situations are deserving of the "I'm sorry" response and I have never viewed my mother's disease as needing to receive it.</a:t>
            </a:r>
          </a:p>
          <a:p>
            <a:pPr marL="64008" indent="0">
              <a:buNone/>
            </a:pPr>
            <a:endParaRPr lang="en-US" dirty="0"/>
          </a:p>
          <a:p>
            <a:pPr marL="64008" indent="0">
              <a:buNone/>
            </a:pPr>
            <a:r>
              <a:rPr lang="en-US" dirty="0"/>
              <a:t>I shrugged off the reply in a polite way, and we got working. But the moment my group members left I was alone with my thoughts, alone with the "I'm sorry" clause.</a:t>
            </a:r>
          </a:p>
        </p:txBody>
      </p:sp>
    </p:spTree>
    <p:extLst>
      <p:ext uri="{BB962C8B-B14F-4D97-AF65-F5344CB8AC3E}">
        <p14:creationId xmlns:p14="http://schemas.microsoft.com/office/powerpoint/2010/main" xmlns="" val="2918695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313730"/>
          </a:xfrm>
        </p:spPr>
        <p:txBody>
          <a:bodyPr>
            <a:noAutofit/>
          </a:bodyPr>
          <a:lstStyle/>
          <a:p>
            <a:pPr algn="ctr"/>
            <a:r>
              <a:rPr lang="en-US" sz="2000" b="1" dirty="0" err="1" smtClean="0"/>
              <a:t>CWS</a:t>
            </a:r>
            <a:r>
              <a:rPr lang="en-US" sz="2000" b="1" dirty="0" smtClean="0"/>
              <a:t> – Framing Your Piece</a:t>
            </a:r>
            <a:endParaRPr lang="en-US" sz="2000" b="1" dirty="0"/>
          </a:p>
        </p:txBody>
      </p:sp>
      <p:sp>
        <p:nvSpPr>
          <p:cNvPr id="3" name="Content Placeholder 2"/>
          <p:cNvSpPr>
            <a:spLocks noGrp="1"/>
          </p:cNvSpPr>
          <p:nvPr>
            <p:ph idx="1"/>
          </p:nvPr>
        </p:nvSpPr>
        <p:spPr>
          <a:xfrm>
            <a:off x="457200" y="666750"/>
            <a:ext cx="8229600" cy="4343400"/>
          </a:xfrm>
        </p:spPr>
        <p:txBody>
          <a:bodyPr>
            <a:normAutofit fontScale="70000" lnSpcReduction="20000"/>
          </a:bodyPr>
          <a:lstStyle/>
          <a:p>
            <a:pPr marL="64008" indent="0">
              <a:buNone/>
            </a:pPr>
            <a:r>
              <a:rPr lang="en-US" b="1" dirty="0" smtClean="0"/>
              <a:t>Conclusion:</a:t>
            </a:r>
          </a:p>
          <a:p>
            <a:pPr marL="64008" indent="0">
              <a:buNone/>
            </a:pPr>
            <a:r>
              <a:rPr lang="en-US" dirty="0" smtClean="0"/>
              <a:t>This </a:t>
            </a:r>
            <a:r>
              <a:rPr lang="en-US" dirty="0"/>
              <a:t>seemingly insignificant March day actually made quite a difference for me. I finally realized that you need to appreciate not just what you have had, but what you have not. Because of my mother I had learned independence and responsibility while most kids were still watching Saturday morning cartoons. I could balance a checkbook by fifth grade, thought more consciously about keeping our house clean than most kids ever will, and was always willing to lend a hand. These lessons have stuck with me. I understand that you have to make the best out of what you are given; take what life gives you and run with it.</a:t>
            </a:r>
          </a:p>
          <a:p>
            <a:pPr marL="64008" indent="0">
              <a:buNone/>
            </a:pPr>
            <a:endParaRPr lang="en-US" dirty="0"/>
          </a:p>
          <a:p>
            <a:pPr marL="64008" indent="0">
              <a:buNone/>
            </a:pPr>
            <a:r>
              <a:rPr lang="en-US" dirty="0"/>
              <a:t>So why be sorry for me? I know I would not trade my life for the world.</a:t>
            </a:r>
          </a:p>
        </p:txBody>
      </p:sp>
    </p:spTree>
    <p:extLst>
      <p:ext uri="{BB962C8B-B14F-4D97-AF65-F5344CB8AC3E}">
        <p14:creationId xmlns:p14="http://schemas.microsoft.com/office/powerpoint/2010/main" xmlns="" val="2303297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Support – Be Specific &amp; Illustrative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47500" lnSpcReduction="20000"/>
          </a:bodyPr>
          <a:lstStyle/>
          <a:p>
            <a:pPr marL="64008" indent="0">
              <a:buNone/>
            </a:pPr>
            <a:r>
              <a:rPr lang="en-US" b="1" dirty="0"/>
              <a:t>Speak</a:t>
            </a:r>
          </a:p>
          <a:p>
            <a:pPr marL="64008" indent="0">
              <a:buNone/>
            </a:pPr>
            <a:r>
              <a:rPr lang="en-US" dirty="0"/>
              <a:t>Count to twenty. Now imagine walking into Starbucks. As you make your way up to the counter, the delicate smell of brewing coffee arouses your senses. You politely ease your way through the herd of people gathered in front of the register and meet the eyes of the cashier. She acknowledges your presence with a slight nod as irritable grunts set in around you. You open your mouth to begin speaking, but nothing comes out. Silence. You continue to stand there, lips spread wide. Embarrassment overtakes you as the herd glares in your direction. The cashier remains motionless, unsure of how to cope with the silence. As time stretches onwards, your cheeks burn with shame. The herd begins to giggle uneasily, and some even go as far as to point. Twenty seconds pass before you are able to break the silence with a mumbled, "M-M-M-M-May I h-h-have a g-g-</a:t>
            </a:r>
            <a:r>
              <a:rPr lang="en-US" dirty="0" err="1"/>
              <a:t>grande</a:t>
            </a:r>
            <a:r>
              <a:rPr lang="en-US" dirty="0"/>
              <a:t> l-l-l-latte?" With an awkward smile, the cashier reaches for your gift card, and you retreat with your head tucked deep into your chest.</a:t>
            </a:r>
          </a:p>
          <a:p>
            <a:pPr marL="64008" indent="0">
              <a:buNone/>
            </a:pPr>
            <a:endParaRPr lang="en-US" dirty="0"/>
          </a:p>
          <a:p>
            <a:pPr marL="64008" indent="0">
              <a:buNone/>
            </a:pPr>
            <a:r>
              <a:rPr lang="en-US" dirty="0"/>
              <a:t>It was moments like these that made me truly ashamed of who I was. Ever since the age of six, I have stuttered. And before I traveled to Munich this past summer, I wished every morning that I would wake up without my stutter. I would often avoid answering the phone, even conversing with my family, anything to abstain from speaking. I was terrified of what other people would think of me when I stuttered, and so in an attempt to escape humiliation, I would simply keep quiet. Yet, I could no longer live my life running from the opportunities I so fervently desired to experience. I craved to be myself, to do the things that I wanted to do, regardless of my stutter. And so I gathered the courage to spend three weeks alone in Germany.</a:t>
            </a:r>
          </a:p>
        </p:txBody>
      </p:sp>
    </p:spTree>
    <p:extLst>
      <p:ext uri="{BB962C8B-B14F-4D97-AF65-F5344CB8AC3E}">
        <p14:creationId xmlns:p14="http://schemas.microsoft.com/office/powerpoint/2010/main" xmlns="" val="150720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Support – Be Specific &amp; Illustrative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47500" lnSpcReduction="20000"/>
          </a:bodyPr>
          <a:lstStyle/>
          <a:p>
            <a:pPr marL="64008" indent="0">
              <a:buNone/>
            </a:pPr>
            <a:r>
              <a:rPr lang="en-US" dirty="0" smtClean="0"/>
              <a:t>(</a:t>
            </a:r>
            <a:r>
              <a:rPr lang="en-US" i="1" dirty="0" smtClean="0"/>
              <a:t>SPEAK</a:t>
            </a:r>
            <a:r>
              <a:rPr lang="en-US" dirty="0" smtClean="0"/>
              <a:t> continued)</a:t>
            </a:r>
          </a:p>
          <a:p>
            <a:pPr marL="64008" indent="0">
              <a:buNone/>
            </a:pPr>
            <a:endParaRPr lang="en-US" dirty="0" smtClean="0"/>
          </a:p>
          <a:p>
            <a:pPr marL="64008" indent="0">
              <a:buNone/>
            </a:pPr>
            <a:r>
              <a:rPr lang="en-US" dirty="0" smtClean="0"/>
              <a:t>When </a:t>
            </a:r>
            <a:r>
              <a:rPr lang="en-US" dirty="0"/>
              <a:t>my plane landed in Munich, my host mother came barreling into my arms. The amount of joy in her hug overwhelmed me. I had been with her for less than a minute and already I was a part of her life. What truly grabbed me however, was the way she introduced herself. While still embracing me, she squeaked, "Hello! My name is Monica, and I stutter." My heart stopped. The first words out of her mouth were the ones I feared the most. When she stepped back to look at me, I could not take my eyes off of her smile. She did not have a hint of shame in her voice. She was proud to be a stutterer.</a:t>
            </a:r>
          </a:p>
          <a:p>
            <a:pPr marL="64008" indent="0">
              <a:buNone/>
            </a:pPr>
            <a:endParaRPr lang="en-US" dirty="0"/>
          </a:p>
          <a:p>
            <a:pPr marL="64008" indent="0">
              <a:buNone/>
            </a:pPr>
            <a:r>
              <a:rPr lang="en-US" dirty="0"/>
              <a:t>The courage glistening in her eyes inspired me more than the words of any speech therapist or supportive friend. I always knew I had the will inside of me to accept my stuttering, but it took the simple encouragement of another stutterer for me to finally make peace with it. Witnessing her dignity increased my own self-respect. I believed in myself more than ever before. From those simple words, I learned that I am who I am, and that I need to embrace and welcome it. I realized that without my stutter, I would not have nearly the amount of perseverance, optimism, or integrity that I have today, as these qualities allow me to remain positive during the long beats of silence. They are what make me unique, and if I must stutter in order to possess them, then I would stand silent in Starbucks forever.</a:t>
            </a:r>
          </a:p>
        </p:txBody>
      </p:sp>
    </p:spTree>
    <p:extLst>
      <p:ext uri="{BB962C8B-B14F-4D97-AF65-F5344CB8AC3E}">
        <p14:creationId xmlns:p14="http://schemas.microsoft.com/office/powerpoint/2010/main" xmlns="" val="3038660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Support – Be Specific &amp; Illustrative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70000" lnSpcReduction="20000"/>
          </a:bodyPr>
          <a:lstStyle/>
          <a:p>
            <a:pPr marL="64008" indent="0">
              <a:buNone/>
            </a:pPr>
            <a:r>
              <a:rPr lang="en-US" dirty="0" smtClean="0"/>
              <a:t>(Conclusion of </a:t>
            </a:r>
            <a:r>
              <a:rPr lang="en-US" i="1" dirty="0" smtClean="0"/>
              <a:t>SPEAK</a:t>
            </a:r>
            <a:r>
              <a:rPr lang="en-US" dirty="0" smtClean="0"/>
              <a:t>)</a:t>
            </a:r>
          </a:p>
          <a:p>
            <a:pPr marL="64008" indent="0">
              <a:buNone/>
            </a:pPr>
            <a:r>
              <a:rPr lang="en-US" dirty="0" smtClean="0"/>
              <a:t>Before </a:t>
            </a:r>
            <a:r>
              <a:rPr lang="en-US" dirty="0"/>
              <a:t>I went to Germany, I had always wanted to give a tour to a prospective student visiting Phillips Academy. I was afraid, however, that my stutter would prevent me from giving the enthusiastic tour that the school deserves. I was terrified that I would not be able to relay my love for Andover accurately, and as a result, would turn the prospective family away. But after realizing how proud I am to be myself, I confidently marched up to the Admissions building. I wanted to share my courage with those around me. I would not be ashamed. I would finally be the person I desired to be. I would do the things that I love to do, the things that make me happy. And as I approached the prospective student that I was about to tour, I extended my hand and smiled, "Hi! My name is Andrew, and I stutter."</a:t>
            </a:r>
          </a:p>
        </p:txBody>
      </p:sp>
    </p:spTree>
    <p:extLst>
      <p:ext uri="{BB962C8B-B14F-4D97-AF65-F5344CB8AC3E}">
        <p14:creationId xmlns:p14="http://schemas.microsoft.com/office/powerpoint/2010/main" xmlns="" val="1410618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Demonstrating Insight &amp; Being Specific &amp; Illustrative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70000" lnSpcReduction="20000"/>
          </a:bodyPr>
          <a:lstStyle/>
          <a:p>
            <a:pPr marL="64008" indent="0">
              <a:buNone/>
            </a:pPr>
            <a:r>
              <a:rPr lang="en-US" b="1" dirty="0"/>
              <a:t>Admissions Reader </a:t>
            </a:r>
            <a:r>
              <a:rPr lang="en-US" b="1" dirty="0" smtClean="0"/>
              <a:t>Comments</a:t>
            </a:r>
          </a:p>
          <a:p>
            <a:pPr marL="64008" indent="0">
              <a:buNone/>
            </a:pPr>
            <a:endParaRPr lang="en-US" b="1" dirty="0"/>
          </a:p>
          <a:p>
            <a:pPr marL="64008" indent="0">
              <a:buNone/>
            </a:pPr>
            <a:r>
              <a:rPr lang="en-US" dirty="0"/>
              <a:t>Andrew's essay worked for me because he was able to provide me, the reader, an open window to all the emotions and struggles he faces living with his stutter. From the scene at Starbucks, to meeting his host mother in Munich, and his first campus tour, each story is detailed and personal and reveals so much about Andrew's strength of character. His voice is evident throughout the entire essay and the personal nature of what he chooses to reveal assisted me in gaining a true understanding of the type of individual he is and will be. The qualities that Andrew presents in his essay are qualities we look for when learning more about our applicants</a:t>
            </a:r>
            <a:r>
              <a:rPr lang="en-US" dirty="0" smtClean="0"/>
              <a:t>.</a:t>
            </a:r>
          </a:p>
          <a:p>
            <a:pPr marL="64008" indent="0">
              <a:buNone/>
            </a:pPr>
            <a:endParaRPr lang="en-US" dirty="0"/>
          </a:p>
          <a:p>
            <a:pPr marL="64008" indent="0">
              <a:buNone/>
            </a:pPr>
            <a:r>
              <a:rPr lang="en-US" dirty="0"/>
              <a:t>—Daniel Creasy, Associate Director of Admissions</a:t>
            </a:r>
          </a:p>
        </p:txBody>
      </p:sp>
    </p:spTree>
    <p:extLst>
      <p:ext uri="{BB962C8B-B14F-4D97-AF65-F5344CB8AC3E}">
        <p14:creationId xmlns:p14="http://schemas.microsoft.com/office/powerpoint/2010/main" xmlns="" val="2525430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694730"/>
          </a:xfrm>
          <a:ln>
            <a:noFill/>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sz="2000" b="1" dirty="0" smtClean="0"/>
              <a:t>Focus – Add Insight</a:t>
            </a:r>
            <a:endParaRPr lang="en-US" sz="2000" b="1" dirty="0"/>
          </a:p>
        </p:txBody>
      </p:sp>
      <p:sp>
        <p:nvSpPr>
          <p:cNvPr id="3" name="Content Placeholder 2"/>
          <p:cNvSpPr>
            <a:spLocks noGrp="1"/>
          </p:cNvSpPr>
          <p:nvPr>
            <p:ph idx="1"/>
          </p:nvPr>
        </p:nvSpPr>
        <p:spPr>
          <a:xfrm>
            <a:off x="457200" y="1123950"/>
            <a:ext cx="8229600" cy="3717156"/>
          </a:xfrm>
        </p:spPr>
        <p:txBody>
          <a:bodyPr>
            <a:normAutofit fontScale="62500" lnSpcReduction="20000"/>
          </a:bodyPr>
          <a:lstStyle/>
          <a:p>
            <a:r>
              <a:rPr lang="en-US" dirty="0" smtClean="0"/>
              <a:t>Insight is the ability to grasp the key elements of a complex subject, person or situation. Insight can be focused internally as an honest awareness of our own feelings and motivations or externally as an understanding of what is true and important in the world around us.</a:t>
            </a:r>
          </a:p>
          <a:p>
            <a:r>
              <a:rPr lang="en-US" dirty="0" smtClean="0"/>
              <a:t>Insight may be partly a function of reasoning skills, but it also grows out of a patient process of introspection, contemplation, or study. A wise friend or counselor can act as a mirror, reflecting back our fragments of insight and adding their own so that we can see the whole.</a:t>
            </a:r>
          </a:p>
          <a:p>
            <a:r>
              <a:rPr lang="en-US" dirty="0" smtClean="0"/>
              <a:t>Insight is adding your personal thoughts and maybe some personal experiences that relate to the topic.</a:t>
            </a:r>
          </a:p>
          <a:p>
            <a:r>
              <a:rPr lang="en-US" dirty="0"/>
              <a:t>An Insightful Human being uses the "Eye" of their Heart To see - Not Only Their eyes ....</a:t>
            </a:r>
            <a:endParaRPr lang="en-US" dirty="0" smtClean="0"/>
          </a:p>
          <a:p>
            <a:endParaRPr lang="en-US" dirty="0" smtClean="0"/>
          </a:p>
          <a:p>
            <a:endParaRPr lang="en-US" dirty="0"/>
          </a:p>
        </p:txBody>
      </p:sp>
    </p:spTree>
    <p:extLst>
      <p:ext uri="{BB962C8B-B14F-4D97-AF65-F5344CB8AC3E}">
        <p14:creationId xmlns:p14="http://schemas.microsoft.com/office/powerpoint/2010/main" xmlns="" val="1999573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62500" lnSpcReduction="20000"/>
          </a:bodyPr>
          <a:lstStyle/>
          <a:p>
            <a:pPr marL="64008" indent="0">
              <a:buNone/>
            </a:pPr>
            <a:r>
              <a:rPr lang="en-US" b="1" dirty="0"/>
              <a:t>Mark </a:t>
            </a:r>
            <a:r>
              <a:rPr lang="en-US" b="1" dirty="0" err="1"/>
              <a:t>Stuczynski</a:t>
            </a:r>
            <a:r>
              <a:rPr lang="en-US" b="1" dirty="0"/>
              <a:t>, Superhero</a:t>
            </a:r>
          </a:p>
          <a:p>
            <a:pPr marL="64008" indent="0">
              <a:buNone/>
            </a:pPr>
            <a:r>
              <a:rPr lang="en-US" dirty="0"/>
              <a:t>Pink cape. Pink boots. Goggles devised from an airline sleeping mask. The hardest part about growing up overseas was that more often than not, my only friends were the ones I could summon from my imagination. My childhood compatriots consisted of a motley crew of superheroes: Spiderman, Batman, Superman, and occasionally some Power Rangers. At around age two, I learned that a superhero's costume indicated what sort of powers he had. At age four, after trying to fly, I came to the conclusion that a superhero's power didn't actually come from the suit itself. At age fourteen, I learned the more modern equivalent of these assumptions was "the suit makes the man." I've always wanted to be a superhero, and rather than give up my dream, I've simply utilized other costumes to reach my goal by using those uniforms to take on aspects of the superheroes I so admire.</a:t>
            </a:r>
          </a:p>
        </p:txBody>
      </p:sp>
    </p:spTree>
    <p:extLst>
      <p:ext uri="{BB962C8B-B14F-4D97-AF65-F5344CB8AC3E}">
        <p14:creationId xmlns:p14="http://schemas.microsoft.com/office/powerpoint/2010/main" xmlns="" val="934827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62500" lnSpcReduction="20000"/>
          </a:bodyPr>
          <a:lstStyle/>
          <a:p>
            <a:pPr marL="64008" indent="0">
              <a:buNone/>
            </a:pPr>
            <a:r>
              <a:rPr lang="en-US" dirty="0"/>
              <a:t>Old jeans. Straw hat. Tool belt. My first grip on the heights of heroism occurred was when I built houses in Mexico. While others in my group had deep spiritual experiences with God on the trip, I drew satisfaction from the process of building and watching the work of my hands come together into a dwelling for a family. The rest of my group received joy by doing good for good's sake; while I was thrilled that my good has a measured effect. This was the first aspect of heroism I discovered: results. The looks on the faces of the family were the greatest tangible representation of my work. While the physical incarnation was there as a squat, grey-sided building with a tarpaper roof, the implications of my actions and the joy of the family were punctuated by a little boy in a Spiderman shirt clinging to my leg with a whisper of "gracias, senor." The effort I put in had the result of a happy family, a new home, and a little boy who now had a shelter in which to express his own superhero fantasies.</a:t>
            </a:r>
          </a:p>
        </p:txBody>
      </p:sp>
    </p:spTree>
    <p:extLst>
      <p:ext uri="{BB962C8B-B14F-4D97-AF65-F5344CB8AC3E}">
        <p14:creationId xmlns:p14="http://schemas.microsoft.com/office/powerpoint/2010/main" xmlns="" val="1804838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55000" lnSpcReduction="20000"/>
          </a:bodyPr>
          <a:lstStyle/>
          <a:p>
            <a:pPr marL="64008" indent="0">
              <a:buNone/>
            </a:pPr>
            <a:r>
              <a:rPr lang="en-US" dirty="0"/>
              <a:t>Red shorts. Red jacket. Camouflage hat. As a lifeguard, I learned that protecting life was the second aspect of heroism I aspired to attain. Removing people in over their heads (quite literally) from the deep end of the pool feels so right and good. To dive down, lift the flailing individual out and onto my tube (the red-orange thing you see lifeguards walking around with) and swim the drowning over to the side was task of relatively minor effort that had far-reaching positive results. However, like in medicine, half the job is simply preventing accidents from occurring in the first place. When I taught a group of boys to swim as a Water Safety Instructor, the looks of joy on their faces as they moved themselves around the shallow end of their own filled me with pride. Lifeguarding was my second attempt at becoming a superhero, and it allowed me the opportunity to do something that the superheroes I admired did: saving lives. The fact that the kids I've saved still come to me around town even though I'm no longer working the pool are a testament to the heroics I performed. To them, I was already becoming a superhero that they admired.</a:t>
            </a:r>
          </a:p>
        </p:txBody>
      </p:sp>
    </p:spTree>
    <p:extLst>
      <p:ext uri="{BB962C8B-B14F-4D97-AF65-F5344CB8AC3E}">
        <p14:creationId xmlns:p14="http://schemas.microsoft.com/office/powerpoint/2010/main" xmlns="" val="1320662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55000" lnSpcReduction="20000"/>
          </a:bodyPr>
          <a:lstStyle/>
          <a:p>
            <a:pPr marL="64008" indent="0">
              <a:buNone/>
            </a:pPr>
            <a:r>
              <a:rPr lang="en-US" dirty="0"/>
              <a:t>Collared shirt. Khaki slacks. Blue slash. I was by far the youngest person running for the position, and each of the other candidates was far more accomplished than I. But as I raised $4,000 for the community youth center, as I campaigned after school for the weeks preceding the election, and as I presented myself as an able and creative competitor for the office of Honorary Mayor, people began to take me seriously. When I was elected by a 55 percent majority over the other candidates, I knew that I had obtained the third heroic aspect I sought by overcoming neigh impossible odds. I had fought against opponents whom were more experienced and, though the underdog, emerged victorious. When working at community events, people notice my sash and come up to me asking if I am truly the mayor of my town. I respond "yes," and they are rightfully amazed. When I walk down the street and see adults in the community telling their children that I'm the town's mayor undoubtedly inspires the kids to act heroically. Although it's just an honorary position, every time someone asks about how I reached such a height, I am reminded that I'm only a few tiers away from the pantheon of superheroes I seek.</a:t>
            </a:r>
          </a:p>
        </p:txBody>
      </p:sp>
    </p:spTree>
    <p:extLst>
      <p:ext uri="{BB962C8B-B14F-4D97-AF65-F5344CB8AC3E}">
        <p14:creationId xmlns:p14="http://schemas.microsoft.com/office/powerpoint/2010/main" xmlns="" val="281590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47500" lnSpcReduction="20000"/>
          </a:bodyPr>
          <a:lstStyle/>
          <a:p>
            <a:pPr marL="64008" indent="0">
              <a:buNone/>
            </a:pPr>
            <a:r>
              <a:rPr lang="en-US" dirty="0"/>
              <a:t>Legion cap. Leather jacket. White apron. Being in the Sons of the American Legion has taught me about the fourth aspect of heroism I want to obtain, but have yet to do so. While adorned in this uniform, I typically barbeque to raise money for the Post, which is then spent to help the community and veterans. My best memory of heroism was at the Wounded Warriors Road to Recovery event, where I was helping serve veterans who rode bikes along the coastline near my town. Many of the soldiers were wounded in various conflicts, and were missing legs or had prosthetics. When I was serving one older man in a wheelchair, Brian, he said "thank you." Out of habit, I extended my hand, and shook his, responding in kind. As I decline the shot of scotch he offered me, he told me the story about how he lost his leg. One of his squad members was injured and pinned down by sniper fire during Vietnam. Rather than abandon his brother in arms to fate, Brian charged across the divide, risking life and limb to reach the low bank where his friend lay bleeding. When he arrived, his squad member was shot through the chest and bleeding heavily. While entrenched at that position, Brian did his best to save his friend, and due to the renewed covering fire from his allies, managed to slide him back to the rest of the group. On the haul back to the squad, Brian took a bullet straight through the back of the knee, although he did finish dragging his ally out of the open ground. After the squad arrived back on the base, the tenuous attachment of the lower leg at the knee was almost frayed completely, and as a result was amputated. I thought long and hard about the story. Brian did more than my currently collected aspects. He saved a life, his friend lived, and he overcame the odds of being shot in the head by sharpshooters. But he did something else. Even in the face of death, he still held out and did his duty to his squad, even though it cost him a limb. The fourth aspect of heroism is duty and honor above self. While I haven't yet obtained this key aspect, I am well on my way to doing so.</a:t>
            </a:r>
          </a:p>
        </p:txBody>
      </p:sp>
    </p:spTree>
    <p:extLst>
      <p:ext uri="{BB962C8B-B14F-4D97-AF65-F5344CB8AC3E}">
        <p14:creationId xmlns:p14="http://schemas.microsoft.com/office/powerpoint/2010/main" xmlns="" val="2584413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77500" lnSpcReduction="20000"/>
          </a:bodyPr>
          <a:lstStyle/>
          <a:p>
            <a:pPr marL="64008" indent="0">
              <a:buNone/>
            </a:pPr>
            <a:r>
              <a:rPr lang="en-US" dirty="0"/>
              <a:t>White coast. Facemask. Green scrubs. A doctor sees the results of heroism on a daily basis in the lives he saves. He overcomes at times impossible odds—gunshots, bodies mauled in car crashes, and other horrors, at all costs. It is his duty to protect the people that enter his care, and his honor is dependent on whether or not he can save them. No longer will I merely be utilizing one aspect of heroism at a time, instead, as a trauma surgeon, I will go to work everyday wearing a uniform I will be prideful of wearing. After all, with a superhero watching over them, the people I protect have no reason to be afraid. What more could I be proud of?</a:t>
            </a:r>
          </a:p>
        </p:txBody>
      </p:sp>
    </p:spTree>
    <p:extLst>
      <p:ext uri="{BB962C8B-B14F-4D97-AF65-F5344CB8AC3E}">
        <p14:creationId xmlns:p14="http://schemas.microsoft.com/office/powerpoint/2010/main" xmlns="" val="2097583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Threading a Frame</a:t>
            </a:r>
            <a:endParaRPr lang="en-US" sz="2000" b="1" dirty="0"/>
          </a:p>
        </p:txBody>
      </p:sp>
      <p:sp>
        <p:nvSpPr>
          <p:cNvPr id="3" name="Content Placeholder 2"/>
          <p:cNvSpPr>
            <a:spLocks noGrp="1"/>
          </p:cNvSpPr>
          <p:nvPr>
            <p:ph idx="1"/>
          </p:nvPr>
        </p:nvSpPr>
        <p:spPr>
          <a:xfrm>
            <a:off x="457200" y="819150"/>
            <a:ext cx="8229600" cy="4191000"/>
          </a:xfrm>
        </p:spPr>
        <p:txBody>
          <a:bodyPr>
            <a:normAutofit fontScale="62500" lnSpcReduction="20000"/>
          </a:bodyPr>
          <a:lstStyle/>
          <a:p>
            <a:pPr marL="64008" indent="0">
              <a:buNone/>
            </a:pPr>
            <a:r>
              <a:rPr lang="en-US" b="1" dirty="0"/>
              <a:t>Admissions Reader Comments</a:t>
            </a:r>
          </a:p>
          <a:p>
            <a:pPr marL="64008" indent="0">
              <a:buNone/>
            </a:pPr>
            <a:r>
              <a:rPr lang="en-US" dirty="0"/>
              <a:t>What I liked most about this essay is that Mark took a common topic—his extracurricular involvement—and put his own personal spin on it. He was able to explain his contributions to his community and to the world by describing what characteristics of a superhero he portrayed while participating in each of his activities. Beginning each paragraph with a description of his "superhero outfit," he was able to join together a variety of different topics, allowing the essay to not only flow with ease, but also show creativity. Mark made his essay memorable by allowing me into his world. In the end, I had learned about where Mark had been and where he wants to go. He is the kind of student we are looking for—one who is going to make a difference both inside and outside of the classroom.</a:t>
            </a:r>
          </a:p>
          <a:p>
            <a:pPr marL="64008" indent="0">
              <a:buNone/>
            </a:pPr>
            <a:r>
              <a:rPr lang="en-US" dirty="0"/>
              <a:t>—Shannon Miller, Senior Assistant Director of Admissions</a:t>
            </a:r>
          </a:p>
        </p:txBody>
      </p:sp>
    </p:spTree>
    <p:extLst>
      <p:ext uri="{BB962C8B-B14F-4D97-AF65-F5344CB8AC3E}">
        <p14:creationId xmlns:p14="http://schemas.microsoft.com/office/powerpoint/2010/main" xmlns="" val="1595119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400" b="1" dirty="0" smtClean="0"/>
              <a:t>Syntax – Shows Mature Command of the Language</a:t>
            </a:r>
            <a:endParaRPr lang="en-US" sz="2400" b="1" dirty="0"/>
          </a:p>
        </p:txBody>
      </p:sp>
      <p:sp>
        <p:nvSpPr>
          <p:cNvPr id="3" name="Content Placeholder 2"/>
          <p:cNvSpPr>
            <a:spLocks noGrp="1"/>
          </p:cNvSpPr>
          <p:nvPr>
            <p:ph idx="1"/>
          </p:nvPr>
        </p:nvSpPr>
        <p:spPr>
          <a:xfrm>
            <a:off x="457200" y="819150"/>
            <a:ext cx="8229600" cy="4021956"/>
          </a:xfrm>
        </p:spPr>
        <p:txBody>
          <a:bodyPr/>
          <a:lstStyle/>
          <a:p>
            <a:r>
              <a:rPr lang="en-US" dirty="0" smtClean="0">
                <a:hlinkClick r:id="rId2"/>
              </a:rPr>
              <a:t>http://www.nwp.org/cs/public/print/resource/142</a:t>
            </a:r>
            <a:endParaRPr lang="en-US" dirty="0"/>
          </a:p>
        </p:txBody>
      </p:sp>
    </p:spTree>
    <p:extLst>
      <p:ext uri="{BB962C8B-B14F-4D97-AF65-F5344CB8AC3E}">
        <p14:creationId xmlns:p14="http://schemas.microsoft.com/office/powerpoint/2010/main" xmlns="" val="3109901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Varying Syntax with Phrases</a:t>
            </a:r>
            <a:endParaRPr lang="en-US" sz="3200" dirty="0"/>
          </a:p>
        </p:txBody>
      </p:sp>
      <p:sp>
        <p:nvSpPr>
          <p:cNvPr id="3" name="Content Placeholder 2"/>
          <p:cNvSpPr>
            <a:spLocks noGrp="1"/>
          </p:cNvSpPr>
          <p:nvPr>
            <p:ph idx="1"/>
          </p:nvPr>
        </p:nvSpPr>
        <p:spPr/>
        <p:txBody>
          <a:bodyPr/>
          <a:lstStyle/>
          <a:p>
            <a:r>
              <a:rPr lang="en-US" dirty="0" smtClean="0">
                <a:hlinkClick r:id="rId2" action="ppaction://hlinkpres?slideindex=1&amp;slidetitle="/>
              </a:rPr>
              <a:t>Phrases-Powerpoint-2010.ppt</a:t>
            </a:r>
            <a:endParaRPr lang="en-US" dirty="0"/>
          </a:p>
        </p:txBody>
      </p:sp>
    </p:spTree>
    <p:extLst>
      <p:ext uri="{BB962C8B-B14F-4D97-AF65-F5344CB8AC3E}">
        <p14:creationId xmlns:p14="http://schemas.microsoft.com/office/powerpoint/2010/main" xmlns="" val="3703914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Conventions – Mastering the Use of Commas</a:t>
            </a:r>
            <a:endParaRPr lang="en-US" sz="2400" b="1" dirty="0"/>
          </a:p>
        </p:txBody>
      </p:sp>
      <p:sp>
        <p:nvSpPr>
          <p:cNvPr id="3" name="Content Placeholder 2"/>
          <p:cNvSpPr>
            <a:spLocks noGrp="1"/>
          </p:cNvSpPr>
          <p:nvPr>
            <p:ph idx="1"/>
          </p:nvPr>
        </p:nvSpPr>
        <p:spPr/>
        <p:txBody>
          <a:bodyPr/>
          <a:lstStyle/>
          <a:p>
            <a:r>
              <a:rPr lang="en-US" dirty="0" smtClean="0">
                <a:hlinkClick r:id="rId2" action="ppaction://hlinkpres?slideindex=1&amp;slidetitle="/>
              </a:rPr>
              <a:t>Commas - by Purdue Online Writing Lab.ppt</a:t>
            </a:r>
            <a:endParaRPr lang="en-US" dirty="0"/>
          </a:p>
        </p:txBody>
      </p:sp>
    </p:spTree>
    <p:extLst>
      <p:ext uri="{BB962C8B-B14F-4D97-AF65-F5344CB8AC3E}">
        <p14:creationId xmlns:p14="http://schemas.microsoft.com/office/powerpoint/2010/main" xmlns="" val="1391635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618530"/>
          </a:xfrm>
        </p:spPr>
        <p:txBody>
          <a:bodyPr>
            <a:normAutofit/>
          </a:bodyPr>
          <a:lstStyle/>
          <a:p>
            <a:pPr algn="ctr"/>
            <a:r>
              <a:rPr lang="en-US" sz="2000" b="1" dirty="0" smtClean="0"/>
              <a:t>Showing Insight </a:t>
            </a:r>
            <a:endParaRPr lang="en-US" sz="2000" b="1" dirty="0"/>
          </a:p>
        </p:txBody>
      </p:sp>
      <p:sp>
        <p:nvSpPr>
          <p:cNvPr id="3" name="Content Placeholder 2"/>
          <p:cNvSpPr>
            <a:spLocks noGrp="1"/>
          </p:cNvSpPr>
          <p:nvPr>
            <p:ph idx="1"/>
          </p:nvPr>
        </p:nvSpPr>
        <p:spPr>
          <a:xfrm>
            <a:off x="457200" y="819150"/>
            <a:ext cx="8229600" cy="4021957"/>
          </a:xfrm>
        </p:spPr>
        <p:txBody>
          <a:bodyPr>
            <a:normAutofit fontScale="77500" lnSpcReduction="20000"/>
          </a:bodyPr>
          <a:lstStyle/>
          <a:p>
            <a:pPr marL="64008" indent="0">
              <a:buNone/>
            </a:pPr>
            <a:r>
              <a:rPr lang="en-US" dirty="0" smtClean="0"/>
              <a:t>Before:</a:t>
            </a:r>
          </a:p>
          <a:p>
            <a:r>
              <a:rPr lang="en-US" dirty="0" smtClean="0"/>
              <a:t>People often avoid problems because they are hard to face.</a:t>
            </a:r>
          </a:p>
          <a:p>
            <a:pPr marL="64008" indent="0">
              <a:buNone/>
            </a:pPr>
            <a:r>
              <a:rPr lang="en-US" dirty="0" smtClean="0"/>
              <a:t>After:</a:t>
            </a:r>
          </a:p>
          <a:p>
            <a:r>
              <a:rPr lang="en-US" dirty="0" smtClean="0"/>
              <a:t>“Because </a:t>
            </a:r>
            <a:r>
              <a:rPr lang="en-US" dirty="0"/>
              <a:t>our problems are often painful and disturbing, our natural tendency is to try to avoid them; we seek ways to get out of difficult situations, or to go around the obstacles we encounter. But our problems are like clouds: though they appear to obscure the serenity of a clear sky, they contain life-giving moisture that nourishes growth. When we face our problems directly and go through them, we discover new ways of being</a:t>
            </a:r>
            <a:r>
              <a:rPr lang="en-US" dirty="0" smtClean="0"/>
              <a:t>.”</a:t>
            </a:r>
            <a:endParaRPr lang="en-US" dirty="0"/>
          </a:p>
        </p:txBody>
      </p:sp>
    </p:spTree>
    <p:extLst>
      <p:ext uri="{BB962C8B-B14F-4D97-AF65-F5344CB8AC3E}">
        <p14:creationId xmlns:p14="http://schemas.microsoft.com/office/powerpoint/2010/main" xmlns="" val="254050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694730"/>
          </a:xfrm>
        </p:spPr>
        <p:txBody>
          <a:bodyPr>
            <a:normAutofit/>
          </a:bodyPr>
          <a:lstStyle/>
          <a:p>
            <a:pPr algn="ctr"/>
            <a:r>
              <a:rPr lang="en-US" sz="2000" b="1" dirty="0" smtClean="0"/>
              <a:t>Showing Insight Through a Narrative Introduction</a:t>
            </a:r>
            <a:endParaRPr lang="en-US" sz="2000" b="1" dirty="0"/>
          </a:p>
        </p:txBody>
      </p:sp>
      <p:sp>
        <p:nvSpPr>
          <p:cNvPr id="3" name="Content Placeholder 2"/>
          <p:cNvSpPr>
            <a:spLocks noGrp="1"/>
          </p:cNvSpPr>
          <p:nvPr>
            <p:ph idx="1"/>
          </p:nvPr>
        </p:nvSpPr>
        <p:spPr>
          <a:xfrm>
            <a:off x="457200" y="895350"/>
            <a:ext cx="8229600" cy="3945756"/>
          </a:xfrm>
        </p:spPr>
        <p:txBody>
          <a:bodyPr>
            <a:normAutofit fontScale="70000" lnSpcReduction="20000"/>
          </a:bodyPr>
          <a:lstStyle/>
          <a:p>
            <a:pPr marL="64008" indent="0">
              <a:buNone/>
            </a:pPr>
            <a:r>
              <a:rPr lang="en-US" b="1" dirty="0"/>
              <a:t>Essay question: </a:t>
            </a:r>
            <a:r>
              <a:rPr lang="en-US" dirty="0"/>
              <a:t>"Using specific examples, describe your spiritual growth during the last three years."</a:t>
            </a:r>
          </a:p>
          <a:p>
            <a:r>
              <a:rPr lang="en-US" dirty="0" smtClean="0"/>
              <a:t>“No </a:t>
            </a:r>
            <a:r>
              <a:rPr lang="en-US" dirty="0"/>
              <a:t>one perceived the tears that were streaming down my face as our SUV's headlights pierced the darkness of the lonely Birmingham, Alabama road. I was relieved that my tears escaped notice because it would be impossible for my friends to understand</a:t>
            </a:r>
            <a:r>
              <a:rPr lang="en-US" dirty="0" smtClean="0"/>
              <a:t>.”</a:t>
            </a:r>
          </a:p>
          <a:p>
            <a:endParaRPr lang="en-US" dirty="0" smtClean="0"/>
          </a:p>
          <a:p>
            <a:pPr marL="64008" indent="0">
              <a:buNone/>
            </a:pPr>
            <a:r>
              <a:rPr lang="en-US" b="1" dirty="0" smtClean="0"/>
              <a:t>Scorer’s Comments:</a:t>
            </a:r>
          </a:p>
          <a:p>
            <a:r>
              <a:rPr lang="en-US" dirty="0" smtClean="0"/>
              <a:t>"</a:t>
            </a:r>
            <a:r>
              <a:rPr lang="en-US" dirty="0"/>
              <a:t>She's drawing us into a great story, and the first couple of sentences are the hook. It just flows. In other student essays, often there are just two or three sentences about 'I have grown by going on a fill-in-the-blank mission trip.'"</a:t>
            </a:r>
          </a:p>
        </p:txBody>
      </p:sp>
    </p:spTree>
    <p:extLst>
      <p:ext uri="{BB962C8B-B14F-4D97-AF65-F5344CB8AC3E}">
        <p14:creationId xmlns:p14="http://schemas.microsoft.com/office/powerpoint/2010/main" xmlns="" val="3946375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694730"/>
          </a:xfrm>
        </p:spPr>
        <p:txBody>
          <a:bodyPr>
            <a:normAutofit/>
          </a:bodyPr>
          <a:lstStyle/>
          <a:p>
            <a:pPr algn="ctr"/>
            <a:r>
              <a:rPr lang="en-US" sz="2000" dirty="0" smtClean="0"/>
              <a:t>Showing Insight Through a Narrative Introduction</a:t>
            </a:r>
            <a:endParaRPr lang="en-US" sz="2000" dirty="0"/>
          </a:p>
        </p:txBody>
      </p:sp>
      <p:sp>
        <p:nvSpPr>
          <p:cNvPr id="3" name="Content Placeholder 2"/>
          <p:cNvSpPr>
            <a:spLocks noGrp="1"/>
          </p:cNvSpPr>
          <p:nvPr>
            <p:ph idx="1"/>
          </p:nvPr>
        </p:nvSpPr>
        <p:spPr>
          <a:xfrm>
            <a:off x="457200" y="895350"/>
            <a:ext cx="8229600" cy="3945756"/>
          </a:xfrm>
        </p:spPr>
        <p:txBody>
          <a:bodyPr>
            <a:normAutofit fontScale="70000" lnSpcReduction="20000"/>
          </a:bodyPr>
          <a:lstStyle/>
          <a:p>
            <a:pPr marL="64008" indent="0">
              <a:buNone/>
            </a:pPr>
            <a:r>
              <a:rPr lang="en-US" b="1" dirty="0"/>
              <a:t>Notice how Shalini shows insight and personality in the same paragraph, while staying focused on the question: </a:t>
            </a:r>
            <a:endParaRPr lang="en-US" b="1" dirty="0" smtClean="0"/>
          </a:p>
          <a:p>
            <a:r>
              <a:rPr lang="en-US" dirty="0" smtClean="0"/>
              <a:t>“This </a:t>
            </a:r>
            <a:r>
              <a:rPr lang="en-US" dirty="0"/>
              <a:t>hymn ["Be Thou My Vision"], my favorite since that November night, also gave me a different perspective on life: school, activities and relationships. During debate tournaments, I would recite the second verse, which reminded me that God is always with me and will give me the words to speak. The third verse has changed the way I view my successes in life, such as winning the 2001 Lincoln-Douglas National Debate Championship or earning good grades in my West Valley College courses. It tells how man's praise is fleeting, but that God's love is an inheritance that will last forever</a:t>
            </a:r>
            <a:r>
              <a:rPr lang="en-US" dirty="0" smtClean="0"/>
              <a:t>.”</a:t>
            </a:r>
            <a:endParaRPr lang="en-US" dirty="0"/>
          </a:p>
        </p:txBody>
      </p:sp>
    </p:spTree>
    <p:extLst>
      <p:ext uri="{BB962C8B-B14F-4D97-AF65-F5344CB8AC3E}">
        <p14:creationId xmlns:p14="http://schemas.microsoft.com/office/powerpoint/2010/main" xmlns="" val="880893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Organization – Mature Transitions</a:t>
            </a:r>
            <a:endParaRPr lang="en-US" sz="2000" b="1" dirty="0"/>
          </a:p>
        </p:txBody>
      </p:sp>
      <p:sp>
        <p:nvSpPr>
          <p:cNvPr id="3" name="Content Placeholder 2"/>
          <p:cNvSpPr>
            <a:spLocks noGrp="1"/>
          </p:cNvSpPr>
          <p:nvPr>
            <p:ph idx="1"/>
          </p:nvPr>
        </p:nvSpPr>
        <p:spPr>
          <a:xfrm>
            <a:off x="457200" y="819150"/>
            <a:ext cx="8382000" cy="4021956"/>
          </a:xfrm>
        </p:spPr>
        <p:txBody>
          <a:bodyPr>
            <a:normAutofit fontScale="47500" lnSpcReduction="20000"/>
          </a:bodyPr>
          <a:lstStyle/>
          <a:p>
            <a:pPr marL="64008" indent="0">
              <a:buNone/>
            </a:pPr>
            <a:r>
              <a:rPr lang="en-US" b="1" dirty="0"/>
              <a:t>ADVANCED TRANSITION TECHNIQUES: </a:t>
            </a:r>
          </a:p>
          <a:p>
            <a:r>
              <a:rPr lang="en-US" dirty="0"/>
              <a:t>A mature writer does not rely on sticking transition words or phrases at the beginning of every paragraph. This is not varied in approach and gets too repetitive. A better way to transition between paragraphs is to weave threads between thoughts from the previous statements and into the next point. </a:t>
            </a:r>
            <a:r>
              <a:rPr lang="en-US" b="1" dirty="0" smtClean="0"/>
              <a:t>A </a:t>
            </a:r>
            <a:r>
              <a:rPr lang="en-US" b="1" dirty="0"/>
              <a:t>writer can make a smooth transition between body paragraphs by placing a phrase at the beginning of a paragraph that refers back to the subject of the previous paragraph. </a:t>
            </a:r>
            <a:endParaRPr lang="en-US" b="1" dirty="0" smtClean="0"/>
          </a:p>
          <a:p>
            <a:endParaRPr lang="en-US" dirty="0"/>
          </a:p>
          <a:p>
            <a:pPr marL="64008" indent="0">
              <a:buNone/>
            </a:pPr>
            <a:r>
              <a:rPr lang="en-US" dirty="0" smtClean="0"/>
              <a:t>For </a:t>
            </a:r>
            <a:r>
              <a:rPr lang="en-US" dirty="0"/>
              <a:t>example, if a person is writing an essay on why a particular job or company is good, and his first body paragraph was about the salaries, and his second body paragraph was about benefits, he might use some of the following transitional phrases to start his second body paragraph</a:t>
            </a:r>
            <a:r>
              <a:rPr lang="en-US" dirty="0" smtClean="0"/>
              <a:t>.</a:t>
            </a:r>
            <a:endParaRPr lang="en-US" dirty="0"/>
          </a:p>
          <a:p>
            <a:endParaRPr lang="en-US" dirty="0"/>
          </a:p>
          <a:p>
            <a:r>
              <a:rPr lang="en-US" dirty="0" smtClean="0"/>
              <a:t>Not </a:t>
            </a:r>
            <a:r>
              <a:rPr lang="en-US" dirty="0"/>
              <a:t>only are the salaries good at the Edison Company, but the fringe benefits there are also excellent.</a:t>
            </a:r>
          </a:p>
          <a:p>
            <a:endParaRPr lang="en-US" dirty="0"/>
          </a:p>
          <a:p>
            <a:r>
              <a:rPr lang="en-US" dirty="0" smtClean="0"/>
              <a:t>In </a:t>
            </a:r>
            <a:r>
              <a:rPr lang="en-US" dirty="0"/>
              <a:t>addition to the financial rewards of working at the Edison Company, the fringe benefits are good, too.</a:t>
            </a:r>
          </a:p>
          <a:p>
            <a:endParaRPr lang="en-US" dirty="0"/>
          </a:p>
          <a:p>
            <a:r>
              <a:rPr lang="en-US" dirty="0" smtClean="0"/>
              <a:t>Along </a:t>
            </a:r>
            <a:r>
              <a:rPr lang="en-US" dirty="0"/>
              <a:t>with good salaries, the Edison Company also offers excellent fringe benefits.</a:t>
            </a:r>
          </a:p>
        </p:txBody>
      </p:sp>
    </p:spTree>
    <p:extLst>
      <p:ext uri="{BB962C8B-B14F-4D97-AF65-F5344CB8AC3E}">
        <p14:creationId xmlns:p14="http://schemas.microsoft.com/office/powerpoint/2010/main" xmlns="" val="3660957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694730"/>
          </a:xfrm>
        </p:spPr>
        <p:txBody>
          <a:bodyPr>
            <a:normAutofit/>
          </a:bodyPr>
          <a:lstStyle/>
          <a:p>
            <a:pPr algn="ctr"/>
            <a:r>
              <a:rPr lang="en-US" sz="2000" b="1" dirty="0" smtClean="0"/>
              <a:t>Organization – Mature Transitions</a:t>
            </a:r>
            <a:endParaRPr lang="en-US" sz="2000" b="1" dirty="0"/>
          </a:p>
        </p:txBody>
      </p:sp>
      <p:sp>
        <p:nvSpPr>
          <p:cNvPr id="3" name="Content Placeholder 2"/>
          <p:cNvSpPr>
            <a:spLocks noGrp="1"/>
          </p:cNvSpPr>
          <p:nvPr>
            <p:ph idx="1"/>
          </p:nvPr>
        </p:nvSpPr>
        <p:spPr>
          <a:xfrm>
            <a:off x="457200" y="895350"/>
            <a:ext cx="8229600" cy="3945756"/>
          </a:xfrm>
        </p:spPr>
        <p:txBody>
          <a:bodyPr>
            <a:normAutofit/>
          </a:bodyPr>
          <a:lstStyle/>
          <a:p>
            <a:pPr marL="64008" indent="0">
              <a:buNone/>
            </a:pPr>
            <a:r>
              <a:rPr lang="en-US" b="1" dirty="0"/>
              <a:t>ARGUMENT TRANSITIONS</a:t>
            </a:r>
            <a:r>
              <a:rPr lang="en-US" dirty="0"/>
              <a:t>: </a:t>
            </a:r>
          </a:p>
          <a:p>
            <a:r>
              <a:rPr lang="en-US" dirty="0"/>
              <a:t>Always consider the </a:t>
            </a:r>
            <a:r>
              <a:rPr lang="en-US" dirty="0" smtClean="0"/>
              <a:t>opposition, </a:t>
            </a:r>
            <a:r>
              <a:rPr lang="en-US" dirty="0"/>
              <a:t>so transitions would include phrases such as "The </a:t>
            </a:r>
            <a:r>
              <a:rPr lang="en-US" dirty="0" smtClean="0"/>
              <a:t>opposition </a:t>
            </a:r>
            <a:r>
              <a:rPr lang="en-US" dirty="0"/>
              <a:t>believes.... </a:t>
            </a:r>
            <a:r>
              <a:rPr lang="en-US" dirty="0" smtClean="0"/>
              <a:t>;</a:t>
            </a:r>
            <a:r>
              <a:rPr lang="en-US" dirty="0"/>
              <a:t>however,...). </a:t>
            </a:r>
            <a:endParaRPr lang="en-US" dirty="0" smtClean="0"/>
          </a:p>
          <a:p>
            <a:r>
              <a:rPr lang="en-US" dirty="0" smtClean="0"/>
              <a:t>Other </a:t>
            </a:r>
            <a:r>
              <a:rPr lang="en-US" dirty="0"/>
              <a:t>phrases follow: </a:t>
            </a:r>
            <a:endParaRPr lang="en-US" dirty="0" smtClean="0"/>
          </a:p>
          <a:p>
            <a:pPr lvl="1"/>
            <a:r>
              <a:rPr lang="en-US" dirty="0" smtClean="0"/>
              <a:t>while </a:t>
            </a:r>
            <a:r>
              <a:rPr lang="en-US" dirty="0"/>
              <a:t>many people </a:t>
            </a:r>
            <a:r>
              <a:rPr lang="en-US" dirty="0" smtClean="0"/>
              <a:t>think _____________, in </a:t>
            </a:r>
            <a:r>
              <a:rPr lang="en-US" dirty="0"/>
              <a:t>all fairness, there are some who say (state, believe...)</a:t>
            </a:r>
          </a:p>
        </p:txBody>
      </p:sp>
    </p:spTree>
    <p:extLst>
      <p:ext uri="{BB962C8B-B14F-4D97-AF65-F5344CB8AC3E}">
        <p14:creationId xmlns:p14="http://schemas.microsoft.com/office/powerpoint/2010/main" xmlns="" val="1094870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542330"/>
          </a:xfrm>
        </p:spPr>
        <p:txBody>
          <a:bodyPr>
            <a:normAutofit/>
          </a:bodyPr>
          <a:lstStyle/>
          <a:p>
            <a:pPr algn="ctr"/>
            <a:r>
              <a:rPr lang="en-US" sz="2000" b="1" dirty="0" smtClean="0"/>
              <a:t>Transitions – Three Problems to Avoid</a:t>
            </a:r>
            <a:endParaRPr lang="en-US" sz="2000" b="1" dirty="0"/>
          </a:p>
        </p:txBody>
      </p:sp>
      <p:sp>
        <p:nvSpPr>
          <p:cNvPr id="3" name="Content Placeholder 2"/>
          <p:cNvSpPr>
            <a:spLocks noGrp="1"/>
          </p:cNvSpPr>
          <p:nvPr>
            <p:ph idx="1"/>
          </p:nvPr>
        </p:nvSpPr>
        <p:spPr>
          <a:xfrm>
            <a:off x="457200" y="819150"/>
            <a:ext cx="8229600" cy="4021956"/>
          </a:xfrm>
        </p:spPr>
        <p:txBody>
          <a:bodyPr>
            <a:normAutofit fontScale="55000" lnSpcReduction="20000"/>
          </a:bodyPr>
          <a:lstStyle/>
          <a:p>
            <a:pPr marL="64008" indent="0">
              <a:buNone/>
            </a:pPr>
            <a:r>
              <a:rPr lang="en-US" dirty="0"/>
              <a:t>Transitional words and phrases help strengthen writing, but they can be misused. Below are three things to be wary of as you bring transitional words and phrases into your essays.</a:t>
            </a:r>
          </a:p>
          <a:p>
            <a:endParaRPr lang="en-US" dirty="0"/>
          </a:p>
          <a:p>
            <a:pPr marL="64008" indent="0">
              <a:buNone/>
            </a:pPr>
            <a:r>
              <a:rPr lang="en-US" b="1" dirty="0"/>
              <a:t>Make sure the logical connections are clear as you use transitions.</a:t>
            </a:r>
          </a:p>
          <a:p>
            <a:r>
              <a:rPr lang="en-US" dirty="0"/>
              <a:t>Because transitions indicate relationships between words and ideas, they can be misused if the relationship indicated by the transitional words is unclear or does not exist.  </a:t>
            </a:r>
          </a:p>
          <a:p>
            <a:r>
              <a:rPr lang="en-US" b="1" dirty="0"/>
              <a:t>Example: </a:t>
            </a:r>
            <a:r>
              <a:rPr lang="en-US" dirty="0"/>
              <a:t>George's wife stands at the window and looks out at the rain falling on the empty streets. For example, she sees a cat huddled under a table in the rain. ("For example" does not make sense here because the woman seeing the cat is not a clear "example" of anything in the first sentence.)  </a:t>
            </a:r>
          </a:p>
          <a:p>
            <a:r>
              <a:rPr lang="en-US" b="1" dirty="0"/>
              <a:t>Example: </a:t>
            </a:r>
            <a:r>
              <a:rPr lang="en-US" dirty="0"/>
              <a:t>George's wife decides to go out into the rain to get the cat. Consequently, George sits in bed reading his book. ("Consequently" does not make sense here because it is unclear how George sitting in bed reading is a consequence of the woman deciding to get the cat.) </a:t>
            </a:r>
          </a:p>
        </p:txBody>
      </p:sp>
    </p:spTree>
    <p:extLst>
      <p:ext uri="{BB962C8B-B14F-4D97-AF65-F5344CB8AC3E}">
        <p14:creationId xmlns:p14="http://schemas.microsoft.com/office/powerpoint/2010/main" xmlns="" val="2226309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620"/>
            <a:ext cx="8229600" cy="618530"/>
          </a:xfrm>
        </p:spPr>
        <p:txBody>
          <a:bodyPr>
            <a:normAutofit/>
          </a:bodyPr>
          <a:lstStyle/>
          <a:p>
            <a:pPr algn="ctr"/>
            <a:r>
              <a:rPr lang="en-US" sz="2000" b="1" dirty="0" smtClean="0"/>
              <a:t>Transitions – Three Problems to Avoid</a:t>
            </a:r>
            <a:endParaRPr lang="en-US" sz="2000" b="1" dirty="0"/>
          </a:p>
        </p:txBody>
      </p:sp>
      <p:sp>
        <p:nvSpPr>
          <p:cNvPr id="3" name="Content Placeholder 2"/>
          <p:cNvSpPr>
            <a:spLocks noGrp="1"/>
          </p:cNvSpPr>
          <p:nvPr>
            <p:ph idx="1"/>
          </p:nvPr>
        </p:nvSpPr>
        <p:spPr>
          <a:xfrm>
            <a:off x="457200" y="742950"/>
            <a:ext cx="8229600" cy="4857751"/>
          </a:xfrm>
        </p:spPr>
        <p:txBody>
          <a:bodyPr>
            <a:normAutofit fontScale="47500" lnSpcReduction="20000"/>
          </a:bodyPr>
          <a:lstStyle/>
          <a:p>
            <a:pPr marL="64008" indent="0">
              <a:buNone/>
            </a:pPr>
            <a:r>
              <a:rPr lang="en-US" b="1" dirty="0"/>
              <a:t>Avoid the overuse of transitions.</a:t>
            </a:r>
          </a:p>
          <a:p>
            <a:pPr marL="64008" indent="0">
              <a:buNone/>
            </a:pPr>
            <a:r>
              <a:rPr lang="en-US" dirty="0"/>
              <a:t>Transitions are supposed to guide readers through your writing, but overuse of transitional words and phrases can have the opposite effect and can make your writing confusing. </a:t>
            </a:r>
            <a:endParaRPr lang="en-US" dirty="0" smtClean="0"/>
          </a:p>
          <a:p>
            <a:pPr marL="64008" indent="0">
              <a:buNone/>
            </a:pPr>
            <a:endParaRPr lang="en-US" dirty="0"/>
          </a:p>
          <a:p>
            <a:pPr marL="64008" indent="0">
              <a:buNone/>
            </a:pPr>
            <a:r>
              <a:rPr lang="en-US" b="1" dirty="0"/>
              <a:t>Example: </a:t>
            </a:r>
            <a:endParaRPr lang="en-US" b="1" dirty="0" smtClean="0"/>
          </a:p>
          <a:p>
            <a:pPr marL="64008" indent="0">
              <a:buNone/>
            </a:pPr>
            <a:endParaRPr lang="en-US" b="1" dirty="0"/>
          </a:p>
          <a:p>
            <a:pPr marL="64008" indent="0">
              <a:buNone/>
            </a:pPr>
            <a:r>
              <a:rPr lang="en-US" dirty="0" smtClean="0"/>
              <a:t>Writing </a:t>
            </a:r>
            <a:r>
              <a:rPr lang="en-US" dirty="0"/>
              <a:t>an essay can be challenging. </a:t>
            </a:r>
            <a:r>
              <a:rPr lang="en-US" i="1" dirty="0"/>
              <a:t>However</a:t>
            </a:r>
            <a:r>
              <a:rPr lang="en-US" dirty="0"/>
              <a:t>, there are techniques that can make the process a little easier. </a:t>
            </a:r>
            <a:r>
              <a:rPr lang="en-US" i="1" dirty="0"/>
              <a:t>For example</a:t>
            </a:r>
            <a:r>
              <a:rPr lang="en-US" dirty="0"/>
              <a:t>, taking plenty of notes on the subject can help the writer generate ideas. </a:t>
            </a:r>
            <a:r>
              <a:rPr lang="en-US" i="1" dirty="0"/>
              <a:t>Therefore</a:t>
            </a:r>
            <a:r>
              <a:rPr lang="en-US" dirty="0"/>
              <a:t>, note-taking is an important "pre-writing" strategy. </a:t>
            </a:r>
            <a:r>
              <a:rPr lang="en-US" i="1" dirty="0"/>
              <a:t>In addition</a:t>
            </a:r>
            <a:r>
              <a:rPr lang="en-US" dirty="0"/>
              <a:t>, some people "free-write," writing quickly for ten or twenty minutes to see what ideas arise. </a:t>
            </a:r>
            <a:r>
              <a:rPr lang="en-US" i="1" dirty="0"/>
              <a:t>However</a:t>
            </a:r>
            <a:r>
              <a:rPr lang="en-US" dirty="0"/>
              <a:t>, taking notes and free-writing are only the beginning. Ideas must eventually be organized in a logical way</a:t>
            </a:r>
            <a:r>
              <a:rPr lang="en-US" i="1" dirty="0"/>
              <a:t>. Consequently</a:t>
            </a:r>
            <a:r>
              <a:rPr lang="en-US" dirty="0"/>
              <a:t>, an outline can help the writer make sense of the rough material generated through the note-taking and free-writing process. </a:t>
            </a:r>
            <a:r>
              <a:rPr lang="en-US" i="1" dirty="0"/>
              <a:t>Therefore</a:t>
            </a:r>
            <a:r>
              <a:rPr lang="en-US" dirty="0"/>
              <a:t>, writing an outline is another important step in the writing process. </a:t>
            </a:r>
            <a:r>
              <a:rPr lang="en-US" i="1" dirty="0"/>
              <a:t>However</a:t>
            </a:r>
            <a:r>
              <a:rPr lang="en-US" dirty="0"/>
              <a:t>, some writers are able to conceptualize a sense of logical order for their ideas without actually writing an outline. </a:t>
            </a:r>
            <a:r>
              <a:rPr lang="en-US" i="1" dirty="0"/>
              <a:t>Nevertheless</a:t>
            </a:r>
            <a:r>
              <a:rPr lang="en-US" dirty="0"/>
              <a:t>, these writers seem to have some kind of outline in their minds</a:t>
            </a:r>
            <a:r>
              <a:rPr lang="en-US" i="1" dirty="0"/>
              <a:t>. In addition</a:t>
            </a:r>
            <a:r>
              <a:rPr lang="en-US" dirty="0"/>
              <a:t>, an outline should help the writer formulate a thesis for the essay. </a:t>
            </a:r>
            <a:r>
              <a:rPr lang="en-US" i="1" dirty="0"/>
              <a:t>Consequently</a:t>
            </a:r>
            <a:r>
              <a:rPr lang="en-US" dirty="0"/>
              <a:t>, an outline can help give focus to the essay. (This passage could be stronger with fewer transitional words and phrases. Especially when the transitions are used at the beginnings of sentences, they can become annoying or even confusing to readers if they are overused.)</a:t>
            </a:r>
          </a:p>
        </p:txBody>
      </p:sp>
    </p:spTree>
    <p:extLst>
      <p:ext uri="{BB962C8B-B14F-4D97-AF65-F5344CB8AC3E}">
        <p14:creationId xmlns:p14="http://schemas.microsoft.com/office/powerpoint/2010/main" xmlns="" val="3230140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439</TotalTime>
  <Words>5709</Words>
  <Application>Microsoft Office PowerPoint</Application>
  <PresentationFormat>On-screen Show (16:9)</PresentationFormat>
  <Paragraphs>197</Paragraphs>
  <Slides>29</Slides>
  <Notes>14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Writing with Impact</vt:lpstr>
      <vt:lpstr>Focus – Add Insight</vt:lpstr>
      <vt:lpstr>Showing Insight </vt:lpstr>
      <vt:lpstr>Showing Insight Through a Narrative Introduction</vt:lpstr>
      <vt:lpstr>Showing Insight Through a Narrative Introduction</vt:lpstr>
      <vt:lpstr>Organization – Mature Transitions</vt:lpstr>
      <vt:lpstr>Organization – Mature Transitions</vt:lpstr>
      <vt:lpstr>Transitions – Three Problems to Avoid</vt:lpstr>
      <vt:lpstr>Transitions – Three Problems to Avoid</vt:lpstr>
      <vt:lpstr>Transitions – Three Problems to Avoid</vt:lpstr>
      <vt:lpstr>Support – Be Specific &amp; Illustrative</vt:lpstr>
      <vt:lpstr>Support – Be Specific &amp; Illustrative</vt:lpstr>
      <vt:lpstr>Support – Be Specific &amp; Illustrative</vt:lpstr>
      <vt:lpstr>Support – Be Specific &amp; Illustrative</vt:lpstr>
      <vt:lpstr>CWS – Framing Your Piece</vt:lpstr>
      <vt:lpstr>Support – Be Specific &amp; Illustrative</vt:lpstr>
      <vt:lpstr>Support – Be Specific &amp; Illustrative</vt:lpstr>
      <vt:lpstr>Support – Be Specific &amp; Illustrative</vt:lpstr>
      <vt:lpstr>Demonstrating Insight &amp; Being Specific &amp; Illustrative</vt:lpstr>
      <vt:lpstr>Threading a Frame</vt:lpstr>
      <vt:lpstr>Threading a Frame</vt:lpstr>
      <vt:lpstr>Threading a Frame</vt:lpstr>
      <vt:lpstr>Threading a Frame</vt:lpstr>
      <vt:lpstr>Threading a Frame</vt:lpstr>
      <vt:lpstr>Threading a Frame</vt:lpstr>
      <vt:lpstr>Threading a Frame</vt:lpstr>
      <vt:lpstr>Syntax – Shows Mature Command of the Language</vt:lpstr>
      <vt:lpstr>Varying Syntax with Phrases</vt:lpstr>
      <vt:lpstr>Conventions – Mastering the Use of Commas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with Impact</dc:title>
  <dc:creator>Terri</dc:creator>
  <cp:lastModifiedBy>tbowman</cp:lastModifiedBy>
  <cp:revision>13</cp:revision>
  <dcterms:created xsi:type="dcterms:W3CDTF">2013-02-24T22:32:39Z</dcterms:created>
  <dcterms:modified xsi:type="dcterms:W3CDTF">2013-02-25T16:07:02Z</dcterms:modified>
</cp:coreProperties>
</file>